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73875" cy="100631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C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2C28-2A1F-4988-8408-A4A073809F1E}" type="datetimeFigureOut">
              <a:rPr lang="ko-KR" altLang="en-US" smtClean="0"/>
              <a:pPr/>
              <a:t>2012-08-14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74D7-CDBB-44B8-9818-4B10701EAB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2C28-2A1F-4988-8408-A4A073809F1E}" type="datetimeFigureOut">
              <a:rPr lang="ko-KR" altLang="en-US" smtClean="0"/>
              <a:pPr/>
              <a:t>2012-08-14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74D7-CDBB-44B8-9818-4B10701EAB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2C28-2A1F-4988-8408-A4A073809F1E}" type="datetimeFigureOut">
              <a:rPr lang="ko-KR" altLang="en-US" smtClean="0"/>
              <a:pPr/>
              <a:t>2012-08-14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74D7-CDBB-44B8-9818-4B10701EAB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2C28-2A1F-4988-8408-A4A073809F1E}" type="datetimeFigureOut">
              <a:rPr lang="ko-KR" altLang="en-US" smtClean="0"/>
              <a:pPr/>
              <a:t>2012-08-14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74D7-CDBB-44B8-9818-4B10701EAB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2C28-2A1F-4988-8408-A4A073809F1E}" type="datetimeFigureOut">
              <a:rPr lang="ko-KR" altLang="en-US" smtClean="0"/>
              <a:pPr/>
              <a:t>2012-08-14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74D7-CDBB-44B8-9818-4B10701EAB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2C28-2A1F-4988-8408-A4A073809F1E}" type="datetimeFigureOut">
              <a:rPr lang="ko-KR" altLang="en-US" smtClean="0"/>
              <a:pPr/>
              <a:t>2012-08-14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74D7-CDBB-44B8-9818-4B10701EAB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2C28-2A1F-4988-8408-A4A073809F1E}" type="datetimeFigureOut">
              <a:rPr lang="ko-KR" altLang="en-US" smtClean="0"/>
              <a:pPr/>
              <a:t>2012-08-14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74D7-CDBB-44B8-9818-4B10701EAB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2C28-2A1F-4988-8408-A4A073809F1E}" type="datetimeFigureOut">
              <a:rPr lang="ko-KR" altLang="en-US" smtClean="0"/>
              <a:pPr/>
              <a:t>2012-08-14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74D7-CDBB-44B8-9818-4B10701EAB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2C28-2A1F-4988-8408-A4A073809F1E}" type="datetimeFigureOut">
              <a:rPr lang="ko-KR" altLang="en-US" smtClean="0"/>
              <a:pPr/>
              <a:t>2012-08-14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74D7-CDBB-44B8-9818-4B10701EAB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2C28-2A1F-4988-8408-A4A073809F1E}" type="datetimeFigureOut">
              <a:rPr lang="ko-KR" altLang="en-US" smtClean="0"/>
              <a:pPr/>
              <a:t>2012-08-14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74D7-CDBB-44B8-9818-4B10701EAB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D2C28-2A1F-4988-8408-A4A073809F1E}" type="datetimeFigureOut">
              <a:rPr lang="ko-KR" altLang="en-US" smtClean="0"/>
              <a:pPr/>
              <a:t>2012-08-14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674D7-CDBB-44B8-9818-4B10701EAB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D2C28-2A1F-4988-8408-A4A073809F1E}" type="datetimeFigureOut">
              <a:rPr lang="ko-KR" altLang="en-US" smtClean="0"/>
              <a:pPr/>
              <a:t>2012-08-14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674D7-CDBB-44B8-9818-4B10701EAB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6864" cy="1109985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olidFill>
                  <a:srgbClr val="361CF6"/>
                </a:solidFill>
                <a:latin typeface="휴먼둥근헤드라인" pitchFamily="18" charset="-127"/>
                <a:ea typeface="휴먼둥근헤드라인" pitchFamily="18" charset="-127"/>
              </a:rPr>
              <a:t>할인쿠폰 판매안내</a:t>
            </a:r>
            <a:endParaRPr lang="ko-KR" altLang="en-US" dirty="0">
              <a:solidFill>
                <a:srgbClr val="361CF6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568952" cy="2232248"/>
          </a:xfrm>
        </p:spPr>
        <p:txBody>
          <a:bodyPr>
            <a:noAutofit/>
          </a:bodyPr>
          <a:lstStyle/>
          <a:p>
            <a:pPr algn="l"/>
            <a:r>
              <a:rPr lang="ko-KR" altLang="en-US" sz="3000" b="1" dirty="0" smtClean="0">
                <a:solidFill>
                  <a:srgbClr val="361CF6"/>
                </a:solidFill>
                <a:latin typeface="굴림체" pitchFamily="49" charset="-127"/>
                <a:ea typeface="굴림체" pitchFamily="49" charset="-127"/>
              </a:rPr>
              <a:t> 스프링베일을 이용하시는 고객님들께서 보다</a:t>
            </a:r>
            <a:endParaRPr lang="en-US" altLang="ko-KR" sz="3000" b="1" dirty="0" smtClean="0">
              <a:solidFill>
                <a:srgbClr val="361CF6"/>
              </a:solidFill>
              <a:latin typeface="굴림체" pitchFamily="49" charset="-127"/>
              <a:ea typeface="굴림체" pitchFamily="49" charset="-127"/>
            </a:endParaRPr>
          </a:p>
          <a:p>
            <a:pPr algn="l"/>
            <a:r>
              <a:rPr lang="en-US" altLang="ko-KR" sz="3000" b="1" dirty="0" smtClean="0">
                <a:solidFill>
                  <a:srgbClr val="361CF6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3000" b="1" dirty="0" smtClean="0">
                <a:solidFill>
                  <a:srgbClr val="361CF6"/>
                </a:solidFill>
                <a:latin typeface="굴림체" pitchFamily="49" charset="-127"/>
                <a:ea typeface="굴림체" pitchFamily="49" charset="-127"/>
              </a:rPr>
              <a:t>저렴한 가격으로 골프시즌을 맞이할 수 있도록</a:t>
            </a:r>
            <a:r>
              <a:rPr lang="en-US" altLang="ko-KR" sz="3000" b="1" dirty="0" smtClean="0">
                <a:solidFill>
                  <a:srgbClr val="361CF6"/>
                </a:solidFill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3000" b="1" dirty="0" smtClean="0">
                <a:solidFill>
                  <a:srgbClr val="361CF6"/>
                </a:solidFill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3000" b="1" dirty="0" smtClean="0">
              <a:solidFill>
                <a:srgbClr val="361CF6"/>
              </a:solidFill>
              <a:latin typeface="굴림체" pitchFamily="49" charset="-127"/>
              <a:ea typeface="굴림체" pitchFamily="49" charset="-127"/>
            </a:endParaRPr>
          </a:p>
          <a:p>
            <a:pPr algn="l"/>
            <a:r>
              <a:rPr lang="en-US" altLang="ko-KR" sz="3000" b="1" dirty="0">
                <a:solidFill>
                  <a:srgbClr val="361CF6"/>
                </a:solidFill>
                <a:latin typeface="굴림체" pitchFamily="49" charset="-127"/>
                <a:ea typeface="굴림체" pitchFamily="49" charset="-127"/>
              </a:rPr>
              <a:t>【</a:t>
            </a:r>
            <a:r>
              <a:rPr lang="ko-KR" altLang="en-US" sz="3000" b="1" dirty="0" smtClean="0">
                <a:solidFill>
                  <a:srgbClr val="361CF6"/>
                </a:solidFill>
                <a:latin typeface="굴림체" pitchFamily="49" charset="-127"/>
                <a:ea typeface="굴림체" pitchFamily="49" charset="-127"/>
              </a:rPr>
              <a:t>골프시즌이용쿠폰</a:t>
            </a:r>
            <a:r>
              <a:rPr lang="en-US" altLang="ko-KR" sz="3000" b="1" dirty="0" smtClean="0">
                <a:solidFill>
                  <a:srgbClr val="361CF6"/>
                </a:solidFill>
                <a:latin typeface="굴림체"/>
                <a:ea typeface="굴림체"/>
              </a:rPr>
              <a:t>】</a:t>
            </a:r>
            <a:r>
              <a:rPr lang="en-US" altLang="ko-KR" sz="3000" b="1" dirty="0" smtClean="0">
                <a:solidFill>
                  <a:srgbClr val="361CF6"/>
                </a:solidFill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3000" b="1" dirty="0" smtClean="0">
                <a:solidFill>
                  <a:srgbClr val="361CF6"/>
                </a:solidFill>
                <a:latin typeface="굴림체" pitchFamily="49" charset="-127"/>
                <a:ea typeface="굴림체" pitchFamily="49" charset="-127"/>
              </a:rPr>
              <a:t>종류를 판매합니다</a:t>
            </a:r>
            <a:r>
              <a:rPr lang="en-US" altLang="ko-KR" sz="3000" b="1" dirty="0" smtClean="0">
                <a:solidFill>
                  <a:srgbClr val="361CF6"/>
                </a:solidFill>
                <a:latin typeface="굴림체" pitchFamily="49" charset="-127"/>
                <a:ea typeface="굴림체" pitchFamily="49" charset="-127"/>
              </a:rPr>
              <a:t>.</a:t>
            </a:r>
            <a:r>
              <a:rPr lang="ko-KR" altLang="en-US" sz="3000" b="1" dirty="0" smtClean="0">
                <a:solidFill>
                  <a:srgbClr val="361CF6"/>
                </a:solidFill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3000" b="1" dirty="0" smtClean="0">
              <a:solidFill>
                <a:srgbClr val="361CF6"/>
              </a:solidFill>
              <a:latin typeface="굴림체" pitchFamily="49" charset="-127"/>
              <a:ea typeface="굴림체" pitchFamily="49" charset="-127"/>
            </a:endParaRPr>
          </a:p>
          <a:p>
            <a:pPr algn="l"/>
            <a:r>
              <a:rPr lang="ko-KR" altLang="en-US" sz="3000" b="1" dirty="0" smtClean="0">
                <a:solidFill>
                  <a:srgbClr val="361CF6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800" b="1" dirty="0" smtClean="0">
                <a:solidFill>
                  <a:srgbClr val="FF0000"/>
                </a:solidFill>
                <a:latin typeface="굴림체"/>
                <a:ea typeface="굴림체"/>
              </a:rPr>
              <a:t>◘ </a:t>
            </a:r>
            <a:r>
              <a:rPr lang="ko-KR" altLang="en-US" sz="28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사용기간</a:t>
            </a:r>
            <a:r>
              <a:rPr lang="en-US" altLang="ko-KR" sz="28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:2012</a:t>
            </a:r>
            <a:r>
              <a:rPr lang="ko-KR" altLang="en-US" sz="28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년 </a:t>
            </a:r>
            <a:r>
              <a:rPr lang="en-US" altLang="ko-KR" sz="28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11</a:t>
            </a:r>
            <a:r>
              <a:rPr lang="ko-KR" altLang="en-US" sz="28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월 </a:t>
            </a:r>
            <a:r>
              <a:rPr lang="en-US" altLang="ko-KR" sz="28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31</a:t>
            </a:r>
            <a:r>
              <a:rPr lang="ko-KR" altLang="en-US" sz="28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일까지</a:t>
            </a:r>
            <a:r>
              <a:rPr lang="en-US" altLang="ko-KR" sz="2800" b="1" dirty="0" smtClean="0">
                <a:solidFill>
                  <a:srgbClr val="FF0000"/>
                </a:solidFill>
                <a:latin typeface="굴림체"/>
                <a:ea typeface="굴림체"/>
              </a:rPr>
              <a:t>【9, 10, 11</a:t>
            </a:r>
            <a:r>
              <a:rPr lang="ko-KR" altLang="en-US" sz="2800" b="1" dirty="0" smtClean="0">
                <a:solidFill>
                  <a:srgbClr val="FF0000"/>
                </a:solidFill>
                <a:latin typeface="굴림체"/>
                <a:ea typeface="굴림체"/>
              </a:rPr>
              <a:t>월</a:t>
            </a:r>
            <a:r>
              <a:rPr lang="en-US" altLang="ko-KR" sz="2800" b="1" dirty="0" smtClean="0">
                <a:solidFill>
                  <a:srgbClr val="FF0000"/>
                </a:solidFill>
                <a:latin typeface="굴림체"/>
                <a:ea typeface="굴림체"/>
              </a:rPr>
              <a:t>】</a:t>
            </a:r>
            <a:endParaRPr lang="ko-KR" altLang="en-US" sz="3000" b="1" dirty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</p:txBody>
      </p:sp>
      <p:pic>
        <p:nvPicPr>
          <p:cNvPr id="4" name="그림 3" descr="8h01.jpg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861048"/>
            <a:ext cx="3816424" cy="2304256"/>
          </a:xfrm>
          <a:prstGeom prst="rect">
            <a:avLst/>
          </a:prstGeom>
        </p:spPr>
      </p:pic>
      <p:sp>
        <p:nvSpPr>
          <p:cNvPr id="5" name="TextBox 21"/>
          <p:cNvSpPr txBox="1"/>
          <p:nvPr/>
        </p:nvSpPr>
        <p:spPr>
          <a:xfrm>
            <a:off x="611560" y="3861048"/>
            <a:ext cx="3816424" cy="2304256"/>
          </a:xfrm>
          <a:prstGeom prst="rect">
            <a:avLst/>
          </a:prstGeom>
          <a:noFill/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b="1" dirty="0">
                <a:solidFill>
                  <a:srgbClr val="0000FF"/>
                </a:solidFill>
              </a:rPr>
              <a:t>     </a:t>
            </a:r>
            <a:r>
              <a:rPr lang="en-US" altLang="ko-KR" sz="2800" b="1" dirty="0">
                <a:solidFill>
                  <a:srgbClr val="0000FF"/>
                </a:solidFill>
              </a:rPr>
              <a:t>Springvale</a:t>
            </a:r>
            <a:r>
              <a:rPr lang="en-US" altLang="ko-KR" sz="2800" b="1" baseline="0" dirty="0">
                <a:solidFill>
                  <a:srgbClr val="0000FF"/>
                </a:solidFill>
              </a:rPr>
              <a:t> G.C</a:t>
            </a:r>
            <a:endParaRPr lang="en-US" altLang="ko-KR" sz="2400" b="1" baseline="0" dirty="0">
              <a:solidFill>
                <a:srgbClr val="0000FF"/>
              </a:solidFill>
            </a:endParaRPr>
          </a:p>
          <a:p>
            <a:pPr algn="l"/>
            <a:r>
              <a:rPr lang="ko-KR" altLang="en-US" sz="1100" baseline="0" dirty="0">
                <a:solidFill>
                  <a:srgbClr val="0000FF"/>
                </a:solidFill>
              </a:rPr>
              <a:t>                         </a:t>
            </a:r>
            <a:r>
              <a:rPr lang="ko-KR" altLang="en-US" sz="1100" b="1" baseline="0" dirty="0">
                <a:solidFill>
                  <a:schemeClr val="accent5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스프링베일 골프클럽</a:t>
            </a:r>
            <a:endParaRPr lang="en-US" altLang="ko-KR" sz="1100" b="1" baseline="0" dirty="0">
              <a:solidFill>
                <a:schemeClr val="accent5">
                  <a:lumMod val="60000"/>
                  <a:lumOff val="4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1400" baseline="0" dirty="0"/>
          </a:p>
          <a:p>
            <a:pPr algn="ctr"/>
            <a:r>
              <a:rPr lang="ko-KR" altLang="en-US" sz="2400" b="1" baseline="0" dirty="0">
                <a:solidFill>
                  <a:srgbClr val="FFFF00"/>
                </a:solidFill>
                <a:latin typeface="휴먼둥근헤드라인" pitchFamily="18" charset="-127"/>
                <a:ea typeface="휴먼둥근헤드라인" pitchFamily="18" charset="-127"/>
                <a:cs typeface="+mn-cs"/>
              </a:rPr>
              <a:t>주말 쿠폰 </a:t>
            </a:r>
            <a:r>
              <a:rPr lang="en-US" altLang="ko-KR" sz="2400" b="1" baseline="0" dirty="0">
                <a:solidFill>
                  <a:srgbClr val="FFFF00"/>
                </a:solidFill>
                <a:latin typeface="휴먼둥근헤드라인" pitchFamily="18" charset="-127"/>
                <a:ea typeface="휴먼둥근헤드라인" pitchFamily="18" charset="-127"/>
                <a:cs typeface="+mn-cs"/>
              </a:rPr>
              <a:t>18</a:t>
            </a:r>
            <a:r>
              <a:rPr lang="ko-KR" altLang="en-US" sz="2400" b="1" baseline="0" dirty="0">
                <a:solidFill>
                  <a:srgbClr val="FFFF00"/>
                </a:solidFill>
                <a:latin typeface="휴먼둥근헤드라인" pitchFamily="18" charset="-127"/>
                <a:ea typeface="휴먼둥근헤드라인" pitchFamily="18" charset="-127"/>
                <a:cs typeface="+mn-cs"/>
              </a:rPr>
              <a:t>홀</a:t>
            </a:r>
            <a:endParaRPr lang="en-US" altLang="ko-KR" sz="2400" baseline="0" dirty="0">
              <a:solidFill>
                <a:srgbClr val="FFFF00"/>
              </a:solidFill>
              <a:latin typeface="휴먼둥근헤드라인" pitchFamily="18" charset="-127"/>
              <a:ea typeface="휴먼둥근헤드라인" pitchFamily="18" charset="-127"/>
            </a:endParaRPr>
          </a:p>
          <a:p>
            <a:pPr algn="ctr"/>
            <a:endParaRPr lang="en-US" altLang="ko-KR" sz="1200" b="1" baseline="0" dirty="0">
              <a:solidFill>
                <a:srgbClr val="0000FF"/>
              </a:solidFill>
            </a:endParaRPr>
          </a:p>
          <a:p>
            <a:pPr algn="ctr"/>
            <a:r>
              <a:rPr lang="en-US" altLang="ko-KR" sz="1400" b="1" baseline="0" dirty="0">
                <a:solidFill>
                  <a:srgbClr val="FFFF00"/>
                </a:solidFill>
              </a:rPr>
              <a:t> http://www.springvale.co.kr</a:t>
            </a:r>
          </a:p>
          <a:p>
            <a:pPr algn="l"/>
            <a:r>
              <a:rPr lang="en-US" altLang="ko-KR" sz="1400" b="1" baseline="0" dirty="0">
                <a:solidFill>
                  <a:srgbClr val="FFFF00"/>
                </a:solidFill>
              </a:rPr>
              <a:t>                             </a:t>
            </a:r>
            <a:r>
              <a:rPr lang="en-US" altLang="ko-KR" sz="1400" b="1" baseline="0" dirty="0" smtClean="0">
                <a:solidFill>
                  <a:srgbClr val="FFFF00"/>
                </a:solidFill>
              </a:rPr>
              <a:t>  </a:t>
            </a:r>
            <a:r>
              <a:rPr lang="en-US" altLang="ko-KR" sz="1200" b="1" baseline="0" dirty="0">
                <a:solidFill>
                  <a:srgbClr val="FFFF00"/>
                </a:solidFill>
              </a:rPr>
              <a:t># 8</a:t>
            </a:r>
            <a:r>
              <a:rPr lang="ko-KR" altLang="en-US" sz="1100" b="1" baseline="0" dirty="0">
                <a:solidFill>
                  <a:srgbClr val="FFFF00"/>
                </a:solidFill>
              </a:rPr>
              <a:t>번홀 전경</a:t>
            </a:r>
            <a:endParaRPr lang="ko-KR" altLang="en-US" sz="1400" b="1" dirty="0">
              <a:solidFill>
                <a:srgbClr val="FFFF00"/>
              </a:solidFill>
            </a:endParaRPr>
          </a:p>
        </p:txBody>
      </p:sp>
      <p:sp>
        <p:nvSpPr>
          <p:cNvPr id="6" name="TextBox 20"/>
          <p:cNvSpPr txBox="1"/>
          <p:nvPr/>
        </p:nvSpPr>
        <p:spPr>
          <a:xfrm>
            <a:off x="5004048" y="3861048"/>
            <a:ext cx="3528392" cy="2304256"/>
          </a:xfrm>
          <a:prstGeom prst="rect">
            <a:avLst/>
          </a:prstGeom>
          <a:solidFill>
            <a:schemeClr val="lt1"/>
          </a:solidFill>
          <a:ln w="19050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b="1" dirty="0">
                <a:latin typeface="굴림체"/>
                <a:ea typeface="굴림체"/>
              </a:rPr>
              <a:t>【</a:t>
            </a:r>
            <a:r>
              <a:rPr lang="ko-KR" altLang="en-US" sz="2000" b="1" dirty="0">
                <a:latin typeface="굴림체"/>
                <a:ea typeface="굴림체"/>
              </a:rPr>
              <a:t>주말 </a:t>
            </a:r>
            <a:r>
              <a:rPr lang="en-US" altLang="ko-KR" sz="2000" b="1" dirty="0">
                <a:latin typeface="굴림체"/>
                <a:ea typeface="굴림체"/>
              </a:rPr>
              <a:t>18</a:t>
            </a:r>
            <a:r>
              <a:rPr lang="ko-KR" altLang="en-US" sz="2000" b="1" dirty="0">
                <a:latin typeface="굴림체"/>
                <a:ea typeface="굴림체"/>
              </a:rPr>
              <a:t>홀</a:t>
            </a:r>
            <a:r>
              <a:rPr lang="en-US" altLang="ko-KR" sz="2000" b="1" dirty="0">
                <a:latin typeface="굴림체"/>
                <a:ea typeface="굴림체"/>
              </a:rPr>
              <a:t>】  </a:t>
            </a:r>
            <a:r>
              <a:rPr lang="en-US" altLang="ko-KR" sz="2400" b="1" dirty="0" smtClean="0">
                <a:latin typeface="굴림체"/>
                <a:ea typeface="굴림체"/>
              </a:rPr>
              <a:t>No</a:t>
            </a:r>
            <a:r>
              <a:rPr lang="en-US" altLang="ko-KR" sz="2400" b="1" dirty="0">
                <a:latin typeface="굴림체"/>
                <a:ea typeface="굴림체"/>
              </a:rPr>
              <a:t>. 00001</a:t>
            </a:r>
            <a:endParaRPr lang="en-US" altLang="ko-KR" sz="2000" b="1" dirty="0">
              <a:latin typeface="굴림체"/>
              <a:ea typeface="굴림체"/>
            </a:endParaRPr>
          </a:p>
          <a:p>
            <a:endParaRPr lang="en-US" altLang="ko-KR" sz="700" b="1" dirty="0">
              <a:solidFill>
                <a:sysClr val="windowText" lastClr="000000"/>
              </a:solidFill>
              <a:latin typeface="굴림체"/>
              <a:ea typeface="굴림체"/>
            </a:endParaRPr>
          </a:p>
          <a:p>
            <a:r>
              <a:rPr lang="ko-KR" altLang="en-US" sz="1600" b="1" dirty="0">
                <a:solidFill>
                  <a:srgbClr val="FF0000"/>
                </a:solidFill>
                <a:latin typeface="굴림체"/>
                <a:ea typeface="굴림체"/>
              </a:rPr>
              <a:t>▪ 유효기간 </a:t>
            </a:r>
            <a:r>
              <a:rPr lang="en-US" altLang="ko-KR" sz="1600" b="1" dirty="0">
                <a:solidFill>
                  <a:srgbClr val="FF0000"/>
                </a:solidFill>
                <a:latin typeface="굴림체"/>
                <a:ea typeface="굴림체"/>
              </a:rPr>
              <a:t>: 2012</a:t>
            </a:r>
            <a:r>
              <a:rPr lang="ko-KR" altLang="en-US" sz="1600" b="1" dirty="0">
                <a:solidFill>
                  <a:srgbClr val="FF0000"/>
                </a:solidFill>
                <a:latin typeface="굴림체"/>
                <a:ea typeface="굴림체"/>
              </a:rPr>
              <a:t>년 </a:t>
            </a:r>
            <a:r>
              <a:rPr lang="en-US" altLang="ko-KR" sz="1600" b="1" dirty="0">
                <a:solidFill>
                  <a:srgbClr val="FF0000"/>
                </a:solidFill>
                <a:latin typeface="굴림체"/>
                <a:ea typeface="굴림체"/>
              </a:rPr>
              <a:t>11</a:t>
            </a:r>
            <a:r>
              <a:rPr lang="ko-KR" altLang="en-US" sz="1600" b="1" dirty="0">
                <a:solidFill>
                  <a:srgbClr val="FF0000"/>
                </a:solidFill>
                <a:latin typeface="굴림체"/>
                <a:ea typeface="굴림체"/>
              </a:rPr>
              <a:t>월 </a:t>
            </a:r>
            <a:r>
              <a:rPr lang="en-US" altLang="ko-KR" sz="1600" b="1" dirty="0">
                <a:solidFill>
                  <a:srgbClr val="FF0000"/>
                </a:solidFill>
                <a:latin typeface="굴림체"/>
                <a:ea typeface="굴림체"/>
              </a:rPr>
              <a:t>31</a:t>
            </a:r>
            <a:r>
              <a:rPr lang="ko-KR" altLang="en-US" sz="1600" b="1" dirty="0">
                <a:solidFill>
                  <a:srgbClr val="FF0000"/>
                </a:solidFill>
                <a:latin typeface="굴림체"/>
                <a:ea typeface="굴림체"/>
              </a:rPr>
              <a:t>일</a:t>
            </a:r>
            <a:endParaRPr lang="en-US" altLang="ko-KR" sz="1600" b="1" dirty="0">
              <a:solidFill>
                <a:srgbClr val="FF0000"/>
              </a:solidFill>
              <a:latin typeface="굴림체"/>
              <a:ea typeface="굴림체"/>
            </a:endParaRPr>
          </a:p>
          <a:p>
            <a:r>
              <a:rPr lang="ko-KR" altLang="ko-KR" sz="1600" b="1" dirty="0">
                <a:solidFill>
                  <a:srgbClr val="0000FF"/>
                </a:solidFill>
                <a:latin typeface="굴림체"/>
                <a:ea typeface="굴림체"/>
              </a:rPr>
              <a:t>▪</a:t>
            </a:r>
            <a:r>
              <a:rPr lang="en-US" altLang="ko-KR" sz="1600" b="1" dirty="0">
                <a:solidFill>
                  <a:srgbClr val="0000FF"/>
                </a:solidFill>
                <a:latin typeface="굴림체"/>
                <a:ea typeface="굴림체"/>
              </a:rPr>
              <a:t> </a:t>
            </a:r>
            <a:r>
              <a:rPr lang="ko-KR" altLang="en-US" sz="1600" b="1" dirty="0">
                <a:solidFill>
                  <a:srgbClr val="0000FF"/>
                </a:solidFill>
                <a:latin typeface="굴림체"/>
                <a:ea typeface="굴림체"/>
              </a:rPr>
              <a:t>당일예약</a:t>
            </a:r>
            <a:r>
              <a:rPr lang="en-US" altLang="ko-KR" sz="1600" b="1" dirty="0">
                <a:solidFill>
                  <a:srgbClr val="0000FF"/>
                </a:solidFill>
                <a:latin typeface="굴림체"/>
                <a:ea typeface="굴림체"/>
              </a:rPr>
              <a:t>,</a:t>
            </a:r>
            <a:r>
              <a:rPr lang="ko-KR" altLang="en-US" sz="1600" b="1" dirty="0">
                <a:solidFill>
                  <a:srgbClr val="0000FF"/>
                </a:solidFill>
                <a:latin typeface="굴림체"/>
                <a:ea typeface="굴림체"/>
              </a:rPr>
              <a:t> </a:t>
            </a:r>
            <a:r>
              <a:rPr lang="ko-KR" altLang="en-US" sz="1600" b="1" dirty="0" err="1">
                <a:solidFill>
                  <a:srgbClr val="0000FF"/>
                </a:solidFill>
                <a:latin typeface="굴림체"/>
                <a:ea typeface="굴림체"/>
              </a:rPr>
              <a:t>워크인입장</a:t>
            </a:r>
            <a:r>
              <a:rPr lang="ko-KR" altLang="en-US" sz="1600" b="1" dirty="0">
                <a:solidFill>
                  <a:srgbClr val="0000FF"/>
                </a:solidFill>
                <a:latin typeface="굴림체"/>
                <a:ea typeface="굴림체"/>
              </a:rPr>
              <a:t> 사용불가</a:t>
            </a:r>
            <a:endParaRPr lang="en-US" altLang="ko-KR" sz="1600" b="1" dirty="0">
              <a:solidFill>
                <a:srgbClr val="0000FF"/>
              </a:solidFill>
              <a:latin typeface="굴림체"/>
              <a:ea typeface="굴림체"/>
            </a:endParaRPr>
          </a:p>
          <a:p>
            <a:r>
              <a:rPr lang="ko-KR" altLang="ko-KR" sz="1600" b="1" dirty="0">
                <a:solidFill>
                  <a:srgbClr val="0000FF"/>
                </a:solidFill>
                <a:latin typeface="굴림체"/>
                <a:ea typeface="굴림체"/>
              </a:rPr>
              <a:t>▪</a:t>
            </a:r>
            <a:r>
              <a:rPr lang="en-US" altLang="ko-KR" sz="1600" b="1" dirty="0">
                <a:solidFill>
                  <a:srgbClr val="0000FF"/>
                </a:solidFill>
                <a:latin typeface="굴림체"/>
                <a:ea typeface="굴림체"/>
              </a:rPr>
              <a:t> 2</a:t>
            </a:r>
            <a:r>
              <a:rPr lang="ko-KR" altLang="en-US" sz="1600" b="1" dirty="0">
                <a:solidFill>
                  <a:srgbClr val="0000FF"/>
                </a:solidFill>
                <a:latin typeface="굴림체"/>
                <a:ea typeface="굴림체"/>
              </a:rPr>
              <a:t>인 플레이 시 쿠폰 사용불가</a:t>
            </a:r>
            <a:endParaRPr lang="en-US" altLang="ko-KR" sz="1600" b="1" dirty="0">
              <a:solidFill>
                <a:srgbClr val="0000FF"/>
              </a:solidFill>
              <a:latin typeface="굴림체"/>
              <a:ea typeface="굴림체"/>
            </a:endParaRPr>
          </a:p>
          <a:p>
            <a:r>
              <a:rPr lang="ko-KR" altLang="ko-KR" sz="1600" b="1" dirty="0">
                <a:solidFill>
                  <a:srgbClr val="0000FF"/>
                </a:solidFill>
                <a:latin typeface="굴림체"/>
                <a:ea typeface="굴림체"/>
              </a:rPr>
              <a:t>▪</a:t>
            </a:r>
            <a:r>
              <a:rPr lang="en-US" altLang="ko-KR" sz="1600" b="1" dirty="0">
                <a:solidFill>
                  <a:srgbClr val="0000FF"/>
                </a:solidFill>
                <a:latin typeface="굴림체"/>
                <a:ea typeface="굴림체"/>
              </a:rPr>
              <a:t> </a:t>
            </a:r>
            <a:r>
              <a:rPr lang="ko-KR" altLang="en-US" sz="1600" b="1" dirty="0">
                <a:solidFill>
                  <a:srgbClr val="0000FF"/>
                </a:solidFill>
                <a:latin typeface="굴림체"/>
                <a:ea typeface="굴림체"/>
              </a:rPr>
              <a:t>쿠폰</a:t>
            </a:r>
            <a:r>
              <a:rPr lang="ko-KR" altLang="en-US" sz="1600" b="1" baseline="0" dirty="0">
                <a:solidFill>
                  <a:srgbClr val="0000FF"/>
                </a:solidFill>
                <a:latin typeface="굴림체"/>
                <a:ea typeface="굴림체"/>
              </a:rPr>
              <a:t> 사용시 중복할인 </a:t>
            </a:r>
            <a:r>
              <a:rPr lang="ko-KR" altLang="en-US" sz="1600" b="1" baseline="0" dirty="0" smtClean="0">
                <a:solidFill>
                  <a:srgbClr val="0000FF"/>
                </a:solidFill>
                <a:latin typeface="굴림체"/>
                <a:ea typeface="굴림체"/>
              </a:rPr>
              <a:t>되지 않음</a:t>
            </a:r>
            <a:endParaRPr lang="en-US" altLang="ko-KR" sz="1600" b="1" baseline="0" dirty="0">
              <a:solidFill>
                <a:srgbClr val="0000FF"/>
              </a:solidFill>
              <a:latin typeface="굴림체"/>
              <a:ea typeface="굴림체"/>
            </a:endParaRPr>
          </a:p>
          <a:p>
            <a:r>
              <a:rPr lang="ko-KR" altLang="ko-KR" sz="1600" b="1" baseline="0" dirty="0">
                <a:solidFill>
                  <a:srgbClr val="0000FF"/>
                </a:solidFill>
                <a:latin typeface="굴림체"/>
                <a:ea typeface="굴림체"/>
              </a:rPr>
              <a:t>▪</a:t>
            </a:r>
            <a:r>
              <a:rPr lang="en-US" altLang="ko-KR" sz="1600" b="1" baseline="0" dirty="0">
                <a:solidFill>
                  <a:srgbClr val="0000FF"/>
                </a:solidFill>
                <a:latin typeface="굴림체"/>
                <a:ea typeface="굴림체"/>
              </a:rPr>
              <a:t> </a:t>
            </a:r>
            <a:r>
              <a:rPr lang="ko-KR" altLang="en-US" sz="1600" b="1" baseline="0" dirty="0">
                <a:solidFill>
                  <a:srgbClr val="0000FF"/>
                </a:solidFill>
                <a:latin typeface="굴림체"/>
                <a:ea typeface="굴림체"/>
              </a:rPr>
              <a:t>단체 </a:t>
            </a:r>
            <a:r>
              <a:rPr lang="ko-KR" altLang="en-US" sz="1600" b="1" baseline="0" dirty="0" err="1">
                <a:solidFill>
                  <a:srgbClr val="0000FF"/>
                </a:solidFill>
                <a:latin typeface="굴림체"/>
                <a:ea typeface="굴림체"/>
              </a:rPr>
              <a:t>할인시</a:t>
            </a:r>
            <a:r>
              <a:rPr lang="ko-KR" altLang="en-US" sz="1600" b="1" baseline="0" dirty="0">
                <a:solidFill>
                  <a:srgbClr val="0000FF"/>
                </a:solidFill>
                <a:latin typeface="굴림체"/>
                <a:ea typeface="굴림체"/>
              </a:rPr>
              <a:t> 쿠폰 사용불가</a:t>
            </a:r>
            <a:endParaRPr lang="en-US" altLang="ko-KR" sz="1600" b="1" baseline="0" dirty="0">
              <a:solidFill>
                <a:srgbClr val="0000FF"/>
              </a:solidFill>
              <a:latin typeface="굴림체"/>
              <a:ea typeface="굴림체"/>
            </a:endParaRPr>
          </a:p>
          <a:p>
            <a:r>
              <a:rPr lang="ko-KR" altLang="ko-KR" sz="1600" b="1" baseline="0" dirty="0">
                <a:solidFill>
                  <a:srgbClr val="0000FF"/>
                </a:solidFill>
                <a:latin typeface="굴림체"/>
                <a:ea typeface="굴림체"/>
              </a:rPr>
              <a:t>▪</a:t>
            </a:r>
            <a:r>
              <a:rPr lang="en-US" altLang="ko-KR" sz="1600" b="1" baseline="0" dirty="0">
                <a:solidFill>
                  <a:srgbClr val="0000FF"/>
                </a:solidFill>
                <a:latin typeface="굴림체"/>
                <a:ea typeface="굴림체"/>
              </a:rPr>
              <a:t> </a:t>
            </a:r>
            <a:r>
              <a:rPr lang="ko-KR" altLang="en-US" sz="1600" b="1" baseline="0" dirty="0">
                <a:solidFill>
                  <a:srgbClr val="0000FF"/>
                </a:solidFill>
                <a:latin typeface="굴림체"/>
                <a:ea typeface="굴림체"/>
              </a:rPr>
              <a:t>단체 쿠폰 사용시 할인불가</a:t>
            </a:r>
            <a:endParaRPr lang="en-US" altLang="ko-KR" sz="1600" b="1" baseline="0" dirty="0">
              <a:solidFill>
                <a:srgbClr val="0000FF"/>
              </a:solidFill>
              <a:latin typeface="굴림체"/>
              <a:ea typeface="굴림체"/>
            </a:endParaRPr>
          </a:p>
          <a:p>
            <a:r>
              <a:rPr lang="ko-KR" altLang="en-US" sz="1600" b="1" baseline="0" dirty="0">
                <a:solidFill>
                  <a:srgbClr val="FF0000"/>
                </a:solidFill>
                <a:latin typeface="굴림체"/>
                <a:ea typeface="굴림체"/>
              </a:rPr>
              <a:t>▪ 본 쿠폰은 환불 및 현금교환 불가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835696" y="6165304"/>
            <a:ext cx="1296144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rgbClr val="361CF6"/>
                </a:solidFill>
                <a:latin typeface="굴림체" pitchFamily="49" charset="-127"/>
                <a:ea typeface="굴림체" pitchFamily="49" charset="-127"/>
              </a:rPr>
              <a:t>앞면</a:t>
            </a:r>
            <a:endParaRPr lang="ko-KR" altLang="en-US" b="1" dirty="0">
              <a:solidFill>
                <a:srgbClr val="361CF6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156176" y="6165304"/>
            <a:ext cx="1296144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rgbClr val="361CF6"/>
                </a:solidFill>
                <a:latin typeface="굴림체" pitchFamily="49" charset="-127"/>
                <a:ea typeface="굴림체" pitchFamily="49" charset="-127"/>
              </a:rPr>
              <a:t>뒷</a:t>
            </a:r>
            <a:r>
              <a:rPr lang="ko-KR" altLang="en-US" b="1" dirty="0" smtClean="0">
                <a:solidFill>
                  <a:srgbClr val="361CF6"/>
                </a:solidFill>
                <a:latin typeface="굴림체" pitchFamily="49" charset="-127"/>
                <a:ea typeface="굴림체" pitchFamily="49" charset="-127"/>
              </a:rPr>
              <a:t>면</a:t>
            </a:r>
            <a:endParaRPr lang="ko-KR" altLang="en-US" b="1" dirty="0">
              <a:solidFill>
                <a:srgbClr val="361CF6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3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594608"/>
            <a:ext cx="2736304" cy="1946101"/>
          </a:xfrm>
          <a:prstGeom prst="rect">
            <a:avLst/>
          </a:prstGeom>
        </p:spPr>
      </p:pic>
      <p:sp>
        <p:nvSpPr>
          <p:cNvPr id="5" name="TextBox 28"/>
          <p:cNvSpPr txBox="1"/>
          <p:nvPr/>
        </p:nvSpPr>
        <p:spPr>
          <a:xfrm>
            <a:off x="323528" y="2594608"/>
            <a:ext cx="2736304" cy="1927331"/>
          </a:xfrm>
          <a:prstGeom prst="rect">
            <a:avLst/>
          </a:prstGeom>
          <a:noFill/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b="1" dirty="0">
                <a:solidFill>
                  <a:srgbClr val="0000FF"/>
                </a:solidFill>
              </a:rPr>
              <a:t>   Springvale</a:t>
            </a:r>
            <a:r>
              <a:rPr lang="en-US" altLang="ko-KR" sz="2000" b="1" baseline="0" dirty="0">
                <a:solidFill>
                  <a:srgbClr val="0000FF"/>
                </a:solidFill>
              </a:rPr>
              <a:t> G. C</a:t>
            </a:r>
          </a:p>
          <a:p>
            <a:pPr algn="l"/>
            <a:r>
              <a:rPr lang="ko-KR" altLang="en-US" sz="1000" baseline="0" dirty="0">
                <a:solidFill>
                  <a:srgbClr val="0000FF"/>
                </a:solidFill>
              </a:rPr>
              <a:t>             </a:t>
            </a:r>
            <a:r>
              <a:rPr lang="ko-KR" altLang="en-US" sz="1000" b="1" baseline="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스프링베일 </a:t>
            </a:r>
            <a:r>
              <a:rPr lang="ko-KR" altLang="en-US" sz="1000" b="1" baseline="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골프클럽</a:t>
            </a:r>
            <a:endParaRPr lang="en-US" altLang="ko-KR" sz="1000" b="1" baseline="0" dirty="0">
              <a:solidFill>
                <a:srgbClr val="0000FF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1000" baseline="0" dirty="0"/>
          </a:p>
          <a:p>
            <a:pPr algn="l"/>
            <a:r>
              <a:rPr lang="en-US" altLang="ko-KR" sz="1000" baseline="0" dirty="0">
                <a:solidFill>
                  <a:srgbClr val="FFFF00"/>
                </a:solidFill>
              </a:rPr>
              <a:t>                </a:t>
            </a:r>
            <a:r>
              <a:rPr lang="ko-KR" altLang="en-US" sz="1800" b="1" baseline="0" dirty="0">
                <a:solidFill>
                  <a:srgbClr val="FFFF00"/>
                </a:solidFill>
                <a:latin typeface="휴먼둥근헤드라인" pitchFamily="18" charset="-127"/>
                <a:ea typeface="휴먼둥근헤드라인" pitchFamily="18" charset="-127"/>
              </a:rPr>
              <a:t>주중 쿠폰 </a:t>
            </a:r>
            <a:r>
              <a:rPr lang="en-US" altLang="ko-KR" sz="1800" b="1" baseline="0" dirty="0">
                <a:solidFill>
                  <a:srgbClr val="FFFF00"/>
                </a:solidFill>
                <a:latin typeface="휴먼둥근헤드라인" pitchFamily="18" charset="-127"/>
                <a:ea typeface="휴먼둥근헤드라인" pitchFamily="18" charset="-127"/>
              </a:rPr>
              <a:t>9</a:t>
            </a:r>
            <a:r>
              <a:rPr lang="ko-KR" altLang="en-US" sz="1800" b="1" baseline="0" dirty="0">
                <a:solidFill>
                  <a:srgbClr val="FFFF00"/>
                </a:solidFill>
                <a:latin typeface="휴먼둥근헤드라인" pitchFamily="18" charset="-127"/>
                <a:ea typeface="휴먼둥근헤드라인" pitchFamily="18" charset="-127"/>
              </a:rPr>
              <a:t>홀</a:t>
            </a:r>
            <a:endParaRPr lang="en-US" altLang="ko-KR" sz="1000" b="1" baseline="0" dirty="0">
              <a:solidFill>
                <a:srgbClr val="FFFF00"/>
              </a:solidFill>
              <a:latin typeface="휴먼둥근헤드라인" pitchFamily="18" charset="-127"/>
              <a:ea typeface="휴먼둥근헤드라인" pitchFamily="18" charset="-127"/>
            </a:endParaRPr>
          </a:p>
          <a:p>
            <a:pPr algn="ctr"/>
            <a:endParaRPr lang="en-US" altLang="ko-KR" sz="1000" b="1" baseline="0" dirty="0">
              <a:solidFill>
                <a:srgbClr val="0000FF"/>
              </a:solidFill>
            </a:endParaRPr>
          </a:p>
          <a:p>
            <a:pPr algn="ctr"/>
            <a:r>
              <a:rPr lang="en-US" altLang="ko-KR" sz="1200" b="1" baseline="0" dirty="0">
                <a:solidFill>
                  <a:srgbClr val="FFFF00"/>
                </a:solidFill>
              </a:rPr>
              <a:t>http://www.springvale.co.kr</a:t>
            </a:r>
          </a:p>
          <a:p>
            <a:pPr algn="l"/>
            <a:r>
              <a:rPr lang="en-US" altLang="ko-KR" sz="1200" b="1" baseline="0" dirty="0">
                <a:solidFill>
                  <a:srgbClr val="FFFF00"/>
                </a:solidFill>
              </a:rPr>
              <a:t>                           </a:t>
            </a:r>
            <a:r>
              <a:rPr lang="en-US" altLang="ko-KR" sz="1200" b="1" baseline="0" dirty="0" smtClean="0">
                <a:solidFill>
                  <a:srgbClr val="FFFF00"/>
                </a:solidFill>
              </a:rPr>
              <a:t> </a:t>
            </a:r>
            <a:r>
              <a:rPr lang="en-US" altLang="ko-KR" b="1" baseline="0" dirty="0">
                <a:solidFill>
                  <a:srgbClr val="FFFF00"/>
                </a:solidFill>
              </a:rPr>
              <a:t># 3</a:t>
            </a:r>
            <a:r>
              <a:rPr lang="ko-KR" altLang="en-US" sz="1050" b="1" baseline="0" dirty="0">
                <a:solidFill>
                  <a:srgbClr val="FFFF00"/>
                </a:solidFill>
              </a:rPr>
              <a:t>번홀 전경</a:t>
            </a:r>
            <a:endParaRPr lang="ko-KR" altLang="en-US" sz="1200" b="1" dirty="0">
              <a:solidFill>
                <a:srgbClr val="FFFF00"/>
              </a:solidFill>
            </a:endParaRPr>
          </a:p>
        </p:txBody>
      </p:sp>
      <p:pic>
        <p:nvPicPr>
          <p:cNvPr id="6" name="그림 5" descr="1h.jpg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4721" y="2590964"/>
            <a:ext cx="2801454" cy="1907819"/>
          </a:xfrm>
          <a:prstGeom prst="rect">
            <a:avLst/>
          </a:prstGeom>
        </p:spPr>
      </p:pic>
      <p:pic>
        <p:nvPicPr>
          <p:cNvPr id="7" name="그림 6" descr="1h.jpg"/>
          <p:cNvPicPr preferRelativeResize="0"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620148"/>
            <a:ext cx="2736304" cy="1977204"/>
          </a:xfrm>
          <a:prstGeom prst="rect">
            <a:avLst/>
          </a:prstGeom>
        </p:spPr>
      </p:pic>
      <p:sp>
        <p:nvSpPr>
          <p:cNvPr id="8" name="TextBox 24"/>
          <p:cNvSpPr txBox="1"/>
          <p:nvPr/>
        </p:nvSpPr>
        <p:spPr>
          <a:xfrm>
            <a:off x="332331" y="4634614"/>
            <a:ext cx="2727501" cy="1962737"/>
          </a:xfrm>
          <a:prstGeom prst="rect">
            <a:avLst/>
          </a:prstGeom>
          <a:noFill/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800" b="1" dirty="0">
                <a:solidFill>
                  <a:srgbClr val="0000FF"/>
                </a:solidFill>
              </a:rPr>
              <a:t>     </a:t>
            </a:r>
            <a:r>
              <a:rPr lang="en-US" altLang="ko-KR" sz="2000" b="1" dirty="0">
                <a:solidFill>
                  <a:srgbClr val="0000FF"/>
                </a:solidFill>
              </a:rPr>
              <a:t>Springvale</a:t>
            </a:r>
            <a:r>
              <a:rPr lang="en-US" altLang="ko-KR" sz="2000" b="1" baseline="0" dirty="0">
                <a:solidFill>
                  <a:srgbClr val="0000FF"/>
                </a:solidFill>
              </a:rPr>
              <a:t> G.C</a:t>
            </a:r>
            <a:endParaRPr lang="en-US" altLang="ko-KR" sz="1800" b="1" baseline="0" dirty="0">
              <a:solidFill>
                <a:srgbClr val="0000FF"/>
              </a:solidFill>
            </a:endParaRPr>
          </a:p>
          <a:p>
            <a:pPr algn="l"/>
            <a:r>
              <a:rPr lang="ko-KR" altLang="en-US" sz="1000" baseline="0" dirty="0">
                <a:solidFill>
                  <a:srgbClr val="0000FF"/>
                </a:solidFill>
              </a:rPr>
              <a:t>                </a:t>
            </a:r>
            <a:r>
              <a:rPr lang="ko-KR" altLang="en-US" sz="1000" b="1" baseline="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스프링베일 </a:t>
            </a:r>
            <a:r>
              <a:rPr lang="ko-KR" altLang="en-US" sz="1000" b="1" baseline="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골프클럽</a:t>
            </a:r>
            <a:endParaRPr lang="en-US" altLang="ko-KR" sz="1000" b="1" baseline="0" dirty="0">
              <a:solidFill>
                <a:srgbClr val="0000FF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baseline="0" dirty="0"/>
          </a:p>
          <a:p>
            <a:pPr algn="ctr"/>
            <a:r>
              <a:rPr lang="ko-KR" altLang="en-US" sz="1800" b="1" baseline="0" dirty="0">
                <a:solidFill>
                  <a:srgbClr val="FFFF00"/>
                </a:solidFill>
                <a:latin typeface="휴먼둥근헤드라인" pitchFamily="18" charset="-127"/>
                <a:ea typeface="휴먼둥근헤드라인" pitchFamily="18" charset="-127"/>
                <a:cs typeface="+mn-cs"/>
              </a:rPr>
              <a:t>주말 쿠폰 </a:t>
            </a:r>
            <a:r>
              <a:rPr lang="en-US" altLang="ko-KR" sz="1800" b="1" baseline="0" dirty="0">
                <a:solidFill>
                  <a:srgbClr val="FFFF00"/>
                </a:solidFill>
                <a:latin typeface="휴먼둥근헤드라인" pitchFamily="18" charset="-127"/>
                <a:ea typeface="휴먼둥근헤드라인" pitchFamily="18" charset="-127"/>
                <a:cs typeface="+mn-cs"/>
              </a:rPr>
              <a:t>9</a:t>
            </a:r>
            <a:r>
              <a:rPr lang="ko-KR" altLang="en-US" sz="1800" b="1" baseline="0" dirty="0">
                <a:solidFill>
                  <a:srgbClr val="FFFF00"/>
                </a:solidFill>
                <a:latin typeface="휴먼둥근헤드라인" pitchFamily="18" charset="-127"/>
                <a:ea typeface="휴먼둥근헤드라인" pitchFamily="18" charset="-127"/>
                <a:cs typeface="+mn-cs"/>
              </a:rPr>
              <a:t>홀</a:t>
            </a:r>
            <a:endParaRPr lang="en-US" altLang="ko-KR" sz="1800" baseline="0" dirty="0">
              <a:solidFill>
                <a:srgbClr val="FFFF00"/>
              </a:solidFill>
              <a:latin typeface="휴먼둥근헤드라인" pitchFamily="18" charset="-127"/>
              <a:ea typeface="휴먼둥근헤드라인" pitchFamily="18" charset="-127"/>
            </a:endParaRPr>
          </a:p>
          <a:p>
            <a:pPr algn="ctr"/>
            <a:endParaRPr lang="en-US" altLang="ko-KR" sz="1050" b="1" baseline="0" dirty="0">
              <a:solidFill>
                <a:srgbClr val="0000FF"/>
              </a:solidFill>
            </a:endParaRPr>
          </a:p>
          <a:p>
            <a:pPr algn="ctr"/>
            <a:r>
              <a:rPr lang="en-US" altLang="ko-KR" b="1" baseline="0" dirty="0">
                <a:solidFill>
                  <a:srgbClr val="FFFF00"/>
                </a:solidFill>
              </a:rPr>
              <a:t> http://www.springvale.co.kr</a:t>
            </a:r>
          </a:p>
          <a:p>
            <a:pPr algn="l"/>
            <a:r>
              <a:rPr lang="en-US" altLang="ko-KR" b="1" baseline="0" dirty="0">
                <a:solidFill>
                  <a:srgbClr val="FFFF00"/>
                </a:solidFill>
              </a:rPr>
              <a:t>                             </a:t>
            </a:r>
            <a:r>
              <a:rPr lang="en-US" altLang="ko-KR" sz="1050" b="1" baseline="0" dirty="0" smtClean="0">
                <a:solidFill>
                  <a:srgbClr val="FFFF00"/>
                </a:solidFill>
              </a:rPr>
              <a:t># </a:t>
            </a:r>
            <a:r>
              <a:rPr lang="en-US" altLang="ko-KR" sz="1050" b="1" baseline="0" dirty="0">
                <a:solidFill>
                  <a:srgbClr val="FFFF00"/>
                </a:solidFill>
              </a:rPr>
              <a:t>1</a:t>
            </a:r>
            <a:r>
              <a:rPr lang="ko-KR" altLang="en-US" sz="1000" b="1" baseline="0" dirty="0">
                <a:solidFill>
                  <a:srgbClr val="FFFF00"/>
                </a:solidFill>
              </a:rPr>
              <a:t>번홀 전경</a:t>
            </a:r>
            <a:endParaRPr lang="ko-KR" altLang="en-US" b="1" dirty="0">
              <a:solidFill>
                <a:srgbClr val="FFFF00"/>
              </a:solidFill>
            </a:endParaRPr>
          </a:p>
        </p:txBody>
      </p:sp>
      <p:sp>
        <p:nvSpPr>
          <p:cNvPr id="9" name="TextBox 13"/>
          <p:cNvSpPr txBox="1"/>
          <p:nvPr/>
        </p:nvSpPr>
        <p:spPr>
          <a:xfrm>
            <a:off x="3354721" y="2591178"/>
            <a:ext cx="2801454" cy="1908978"/>
          </a:xfrm>
          <a:prstGeom prst="rect">
            <a:avLst/>
          </a:prstGeom>
          <a:noFill/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b="1" dirty="0">
                <a:solidFill>
                  <a:srgbClr val="0000FF"/>
                </a:solidFill>
              </a:rPr>
              <a:t>   Springvale</a:t>
            </a:r>
            <a:r>
              <a:rPr lang="en-US" altLang="ko-KR" sz="2000" b="1" baseline="0" dirty="0">
                <a:solidFill>
                  <a:srgbClr val="0000FF"/>
                </a:solidFill>
              </a:rPr>
              <a:t> G. C</a:t>
            </a:r>
          </a:p>
          <a:p>
            <a:pPr algn="l"/>
            <a:r>
              <a:rPr lang="ko-KR" altLang="en-US" sz="1000" baseline="0" dirty="0">
                <a:solidFill>
                  <a:srgbClr val="0000FF"/>
                </a:solidFill>
              </a:rPr>
              <a:t>             </a:t>
            </a:r>
            <a:r>
              <a:rPr lang="ko-KR" altLang="en-US" sz="1000" baseline="0" dirty="0" smtClean="0">
                <a:solidFill>
                  <a:srgbClr val="0000FF"/>
                </a:solidFill>
              </a:rPr>
              <a:t> </a:t>
            </a:r>
            <a:r>
              <a:rPr lang="ko-KR" altLang="en-US" sz="1000" b="1" baseline="0" dirty="0">
                <a:solidFill>
                  <a:schemeClr val="accent5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스프링베일 골프클럽</a:t>
            </a:r>
            <a:endParaRPr lang="en-US" altLang="ko-KR" sz="1000" b="1" baseline="0" dirty="0">
              <a:solidFill>
                <a:schemeClr val="accent5">
                  <a:lumMod val="60000"/>
                  <a:lumOff val="4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1000" baseline="0" dirty="0"/>
          </a:p>
          <a:p>
            <a:pPr algn="ctr"/>
            <a:r>
              <a:rPr lang="en-US" altLang="ko-KR" sz="1000" baseline="0" dirty="0">
                <a:solidFill>
                  <a:srgbClr val="FFFF00"/>
                </a:solidFill>
              </a:rPr>
              <a:t>    </a:t>
            </a:r>
            <a:r>
              <a:rPr lang="ko-KR" altLang="en-US" sz="1800" b="1" baseline="0" dirty="0">
                <a:solidFill>
                  <a:srgbClr val="FFFF00"/>
                </a:solidFill>
                <a:latin typeface="휴먼둥근헤드라인" pitchFamily="18" charset="-127"/>
                <a:ea typeface="휴먼둥근헤드라인" pitchFamily="18" charset="-127"/>
              </a:rPr>
              <a:t>주중 쿠폰 </a:t>
            </a:r>
            <a:r>
              <a:rPr lang="en-US" altLang="ko-KR" sz="1800" b="1" baseline="0" dirty="0">
                <a:solidFill>
                  <a:srgbClr val="FFFF00"/>
                </a:solidFill>
                <a:latin typeface="휴먼둥근헤드라인" pitchFamily="18" charset="-127"/>
                <a:ea typeface="휴먼둥근헤드라인" pitchFamily="18" charset="-127"/>
              </a:rPr>
              <a:t>18</a:t>
            </a:r>
            <a:r>
              <a:rPr lang="ko-KR" altLang="en-US" sz="1800" b="1" baseline="0" dirty="0">
                <a:solidFill>
                  <a:srgbClr val="FFFF00"/>
                </a:solidFill>
                <a:latin typeface="휴먼둥근헤드라인" pitchFamily="18" charset="-127"/>
                <a:ea typeface="휴먼둥근헤드라인" pitchFamily="18" charset="-127"/>
              </a:rPr>
              <a:t>홀</a:t>
            </a:r>
            <a:endParaRPr lang="en-US" altLang="ko-KR" sz="1000" b="1" baseline="0" dirty="0">
              <a:solidFill>
                <a:srgbClr val="FFFF00"/>
              </a:solidFill>
              <a:latin typeface="휴먼둥근헤드라인" pitchFamily="18" charset="-127"/>
              <a:ea typeface="휴먼둥근헤드라인" pitchFamily="18" charset="-127"/>
            </a:endParaRPr>
          </a:p>
          <a:p>
            <a:pPr algn="ctr"/>
            <a:endParaRPr lang="en-US" altLang="ko-KR" sz="1000" b="1" baseline="0" dirty="0">
              <a:solidFill>
                <a:srgbClr val="0000FF"/>
              </a:solidFill>
            </a:endParaRPr>
          </a:p>
          <a:p>
            <a:pPr algn="ctr"/>
            <a:r>
              <a:rPr lang="en-US" altLang="ko-KR" sz="1200" b="1" baseline="0" dirty="0">
                <a:solidFill>
                  <a:srgbClr val="FFFF00"/>
                </a:solidFill>
              </a:rPr>
              <a:t>http://www.springvale.co.kr</a:t>
            </a:r>
          </a:p>
          <a:p>
            <a:pPr algn="l"/>
            <a:r>
              <a:rPr lang="en-US" altLang="ko-KR" sz="1200" b="1" baseline="0" dirty="0">
                <a:solidFill>
                  <a:srgbClr val="FFFF00"/>
                </a:solidFill>
              </a:rPr>
              <a:t>                          </a:t>
            </a:r>
            <a:r>
              <a:rPr lang="en-US" altLang="ko-KR" sz="1200" b="1" baseline="0" dirty="0" smtClean="0">
                <a:solidFill>
                  <a:srgbClr val="FFFF00"/>
                </a:solidFill>
              </a:rPr>
              <a:t>  </a:t>
            </a:r>
            <a:r>
              <a:rPr lang="en-US" altLang="ko-KR" b="1" baseline="0" dirty="0">
                <a:solidFill>
                  <a:srgbClr val="FFFF00"/>
                </a:solidFill>
              </a:rPr>
              <a:t># 5</a:t>
            </a:r>
            <a:r>
              <a:rPr lang="ko-KR" altLang="en-US" sz="1050" b="1" baseline="0" dirty="0">
                <a:solidFill>
                  <a:srgbClr val="FFFF00"/>
                </a:solidFill>
              </a:rPr>
              <a:t>번홀 전경</a:t>
            </a:r>
            <a:endParaRPr lang="ko-KR" altLang="en-US" sz="1200" b="1" dirty="0">
              <a:solidFill>
                <a:srgbClr val="FFFF00"/>
              </a:solidFill>
            </a:endParaRPr>
          </a:p>
        </p:txBody>
      </p:sp>
      <p:pic>
        <p:nvPicPr>
          <p:cNvPr id="10" name="그림 9" descr="8h01.jpg"/>
          <p:cNvPicPr preferRelativeResize="0"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4721" y="4643412"/>
            <a:ext cx="2801454" cy="1907819"/>
          </a:xfrm>
          <a:prstGeom prst="rect">
            <a:avLst/>
          </a:prstGeom>
        </p:spPr>
      </p:pic>
      <p:sp>
        <p:nvSpPr>
          <p:cNvPr id="11" name="TextBox 27"/>
          <p:cNvSpPr txBox="1"/>
          <p:nvPr/>
        </p:nvSpPr>
        <p:spPr>
          <a:xfrm>
            <a:off x="3354721" y="4642426"/>
            <a:ext cx="2801454" cy="1908978"/>
          </a:xfrm>
          <a:prstGeom prst="rect">
            <a:avLst/>
          </a:prstGeom>
          <a:noFill/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800" b="1" dirty="0">
                <a:solidFill>
                  <a:srgbClr val="0000FF"/>
                </a:solidFill>
              </a:rPr>
              <a:t>     </a:t>
            </a:r>
            <a:r>
              <a:rPr lang="en-US" altLang="ko-KR" sz="2000" b="1" dirty="0">
                <a:solidFill>
                  <a:srgbClr val="0000FF"/>
                </a:solidFill>
              </a:rPr>
              <a:t>Springvale</a:t>
            </a:r>
            <a:r>
              <a:rPr lang="en-US" altLang="ko-KR" sz="2000" b="1" baseline="0" dirty="0">
                <a:solidFill>
                  <a:srgbClr val="0000FF"/>
                </a:solidFill>
              </a:rPr>
              <a:t> G.C</a:t>
            </a:r>
            <a:endParaRPr lang="en-US" altLang="ko-KR" sz="1800" b="1" baseline="0" dirty="0">
              <a:solidFill>
                <a:srgbClr val="0000FF"/>
              </a:solidFill>
            </a:endParaRPr>
          </a:p>
          <a:p>
            <a:pPr algn="l"/>
            <a:r>
              <a:rPr lang="ko-KR" altLang="en-US" sz="1000" baseline="0" dirty="0">
                <a:solidFill>
                  <a:srgbClr val="0000FF"/>
                </a:solidFill>
              </a:rPr>
              <a:t>                 </a:t>
            </a:r>
            <a:r>
              <a:rPr lang="ko-KR" altLang="en-US" sz="1000" b="1" baseline="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스프링베일 </a:t>
            </a:r>
            <a:r>
              <a:rPr lang="ko-KR" altLang="en-US" sz="1000" b="1" baseline="0" dirty="0">
                <a:solidFill>
                  <a:schemeClr val="accent5">
                    <a:lumMod val="60000"/>
                    <a:lumOff val="4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골프클럽</a:t>
            </a:r>
            <a:endParaRPr lang="en-US" altLang="ko-KR" sz="1000" b="1" baseline="0" dirty="0">
              <a:solidFill>
                <a:schemeClr val="accent5">
                  <a:lumMod val="60000"/>
                  <a:lumOff val="4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baseline="0" dirty="0"/>
          </a:p>
          <a:p>
            <a:pPr algn="ctr"/>
            <a:r>
              <a:rPr lang="ko-KR" altLang="en-US" sz="1800" b="1" baseline="0" dirty="0">
                <a:solidFill>
                  <a:srgbClr val="FFFF00"/>
                </a:solidFill>
                <a:latin typeface="휴먼둥근헤드라인" pitchFamily="18" charset="-127"/>
                <a:ea typeface="휴먼둥근헤드라인" pitchFamily="18" charset="-127"/>
                <a:cs typeface="+mn-cs"/>
              </a:rPr>
              <a:t>주말 쿠폰 </a:t>
            </a:r>
            <a:r>
              <a:rPr lang="en-US" altLang="ko-KR" sz="1800" b="1" baseline="0" dirty="0">
                <a:solidFill>
                  <a:srgbClr val="FFFF00"/>
                </a:solidFill>
                <a:latin typeface="휴먼둥근헤드라인" pitchFamily="18" charset="-127"/>
                <a:ea typeface="휴먼둥근헤드라인" pitchFamily="18" charset="-127"/>
                <a:cs typeface="+mn-cs"/>
              </a:rPr>
              <a:t>18</a:t>
            </a:r>
            <a:r>
              <a:rPr lang="ko-KR" altLang="en-US" sz="1800" b="1" baseline="0" dirty="0">
                <a:solidFill>
                  <a:srgbClr val="FFFF00"/>
                </a:solidFill>
                <a:latin typeface="휴먼둥근헤드라인" pitchFamily="18" charset="-127"/>
                <a:ea typeface="휴먼둥근헤드라인" pitchFamily="18" charset="-127"/>
                <a:cs typeface="+mn-cs"/>
              </a:rPr>
              <a:t>홀</a:t>
            </a:r>
            <a:endParaRPr lang="en-US" altLang="ko-KR" sz="1800" baseline="0" dirty="0">
              <a:solidFill>
                <a:srgbClr val="FFFF00"/>
              </a:solidFill>
              <a:latin typeface="휴먼둥근헤드라인" pitchFamily="18" charset="-127"/>
              <a:ea typeface="휴먼둥근헤드라인" pitchFamily="18" charset="-127"/>
            </a:endParaRPr>
          </a:p>
          <a:p>
            <a:pPr algn="ctr"/>
            <a:endParaRPr lang="en-US" altLang="ko-KR" sz="1050" b="1" baseline="0" dirty="0">
              <a:solidFill>
                <a:srgbClr val="0000FF"/>
              </a:solidFill>
            </a:endParaRPr>
          </a:p>
          <a:p>
            <a:pPr algn="ctr"/>
            <a:r>
              <a:rPr lang="en-US" altLang="ko-KR" b="1" baseline="0" dirty="0">
                <a:solidFill>
                  <a:srgbClr val="FFFF00"/>
                </a:solidFill>
              </a:rPr>
              <a:t> http://www.springvale.co.kr</a:t>
            </a:r>
          </a:p>
          <a:p>
            <a:pPr algn="l"/>
            <a:r>
              <a:rPr lang="en-US" altLang="ko-KR" b="1" baseline="0" dirty="0">
                <a:solidFill>
                  <a:srgbClr val="FFFF00"/>
                </a:solidFill>
              </a:rPr>
              <a:t>                             </a:t>
            </a:r>
            <a:r>
              <a:rPr lang="en-US" altLang="ko-KR" b="1" baseline="0" dirty="0" smtClean="0">
                <a:solidFill>
                  <a:srgbClr val="FFFF00"/>
                </a:solidFill>
              </a:rPr>
              <a:t> </a:t>
            </a:r>
            <a:r>
              <a:rPr lang="en-US" altLang="ko-KR" sz="1050" b="1" baseline="0" dirty="0">
                <a:solidFill>
                  <a:srgbClr val="FFFF00"/>
                </a:solidFill>
              </a:rPr>
              <a:t># 8</a:t>
            </a:r>
            <a:r>
              <a:rPr lang="ko-KR" altLang="en-US" sz="1000" b="1" baseline="0" dirty="0">
                <a:solidFill>
                  <a:srgbClr val="FFFF00"/>
                </a:solidFill>
              </a:rPr>
              <a:t>번홀 전경</a:t>
            </a:r>
            <a:endParaRPr lang="ko-KR" altLang="en-US" b="1" dirty="0">
              <a:solidFill>
                <a:srgbClr val="FFFF00"/>
              </a:solidFill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6300192" y="2590964"/>
          <a:ext cx="2520280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140"/>
                <a:gridCol w="1260140"/>
              </a:tblGrid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구분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쿠폰매수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주중 </a:t>
                      </a:r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9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홀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7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매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주중 </a:t>
                      </a:r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9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홀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11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매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주중 </a:t>
                      </a:r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18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홀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5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매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주중 </a:t>
                      </a:r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18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홀 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7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매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주말 </a:t>
                      </a:r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9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홀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5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매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주말 </a:t>
                      </a:r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9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홀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7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매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주말 </a:t>
                      </a:r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18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홀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5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매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주말 </a:t>
                      </a:r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18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홀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7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매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주중</a:t>
                      </a:r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9/18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홀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2/5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매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주말</a:t>
                      </a:r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9/18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홀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2/5</a:t>
                      </a:r>
                      <a:r>
                        <a:rPr lang="ko-KR" altLang="en-US" sz="1600" b="1" dirty="0" smtClean="0">
                          <a:latin typeface="새굴림" pitchFamily="18" charset="-127"/>
                          <a:ea typeface="새굴림" pitchFamily="18" charset="-127"/>
                        </a:rPr>
                        <a:t>매</a:t>
                      </a:r>
                      <a:endParaRPr lang="ko-KR" altLang="en-US" sz="1600" b="1" dirty="0">
                        <a:latin typeface="새굴림" pitchFamily="18" charset="-127"/>
                        <a:ea typeface="새굴림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모서리가 둥근 직사각형 12"/>
          <p:cNvSpPr/>
          <p:nvPr/>
        </p:nvSpPr>
        <p:spPr>
          <a:xfrm>
            <a:off x="6084168" y="980728"/>
            <a:ext cx="2952328" cy="15121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b="1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다가올 </a:t>
            </a:r>
            <a:r>
              <a:rPr lang="ko-KR" altLang="en-US" b="1" dirty="0" smtClean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rPr>
              <a:t>골프시즌</a:t>
            </a:r>
            <a:r>
              <a:rPr lang="ko-KR" altLang="en-US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을 저렴한</a:t>
            </a:r>
            <a:endParaRPr lang="en-US" altLang="ko-KR" b="1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쿠폰으로 스프링베일에서</a:t>
            </a:r>
            <a:endParaRPr lang="en-US" altLang="ko-KR" b="1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즐겨보시지 않겠습니까</a:t>
            </a:r>
            <a:r>
              <a:rPr lang="en-US" altLang="ko-KR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?</a:t>
            </a:r>
          </a:p>
          <a:p>
            <a:endParaRPr lang="ko-KR" altLang="en-US" b="1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4" name="폭발 2 13"/>
          <p:cNvSpPr/>
          <p:nvPr/>
        </p:nvSpPr>
        <p:spPr>
          <a:xfrm>
            <a:off x="323528" y="0"/>
            <a:ext cx="6984776" cy="2924944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latin typeface="한양해서" pitchFamily="18" charset="-127"/>
                <a:ea typeface="한양해서" pitchFamily="18" charset="-127"/>
              </a:rPr>
              <a:t>파격 할인 </a:t>
            </a:r>
            <a:endParaRPr lang="en-US" altLang="ko-KR" sz="2400" b="1" dirty="0">
              <a:latin typeface="한양해서" pitchFamily="18" charset="-127"/>
              <a:ea typeface="한양해서" pitchFamily="18" charset="-127"/>
            </a:endParaRPr>
          </a:p>
          <a:p>
            <a:pPr algn="ctr"/>
            <a:r>
              <a:rPr lang="en-US" altLang="ko-KR" sz="3600" b="1" dirty="0" smtClean="0">
                <a:latin typeface="휴먼엑스포" pitchFamily="18" charset="-127"/>
                <a:ea typeface="휴먼엑스포" pitchFamily="18" charset="-127"/>
              </a:rPr>
              <a:t>15% ~ 20%</a:t>
            </a:r>
            <a:endParaRPr lang="en-US" altLang="ko-KR" sz="3200" b="1" dirty="0" smtClean="0">
              <a:latin typeface="휴먼엑스포" pitchFamily="18" charset="-127"/>
              <a:ea typeface="휴먼엑스포" pitchFamily="18" charset="-127"/>
            </a:endParaRPr>
          </a:p>
          <a:p>
            <a:pPr algn="ctr"/>
            <a:r>
              <a:rPr lang="ko-KR" altLang="en-US" sz="2400" b="1" dirty="0" smtClean="0">
                <a:latin typeface="한양해서" pitchFamily="18" charset="-127"/>
                <a:ea typeface="한양해서" pitchFamily="18" charset="-127"/>
              </a:rPr>
              <a:t>쿠폰판매</a:t>
            </a:r>
            <a:endParaRPr lang="ko-KR" altLang="en-US" sz="2400" b="1" dirty="0">
              <a:latin typeface="한양해서" pitchFamily="18" charset="-127"/>
              <a:ea typeface="한양해서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51520" y="908718"/>
          <a:ext cx="5904655" cy="5616625"/>
        </p:xfrm>
        <a:graphic>
          <a:graphicData uri="http://schemas.openxmlformats.org/drawingml/2006/table">
            <a:tbl>
              <a:tblPr/>
              <a:tblGrid>
                <a:gridCol w="632071"/>
                <a:gridCol w="648071"/>
                <a:gridCol w="712079"/>
                <a:gridCol w="920102"/>
                <a:gridCol w="1040115"/>
                <a:gridCol w="656073"/>
                <a:gridCol w="1296144"/>
              </a:tblGrid>
              <a:tr h="72120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굴림체"/>
                        </a:rPr>
                        <a:t>구 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쿠폰매수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정상그린피</a:t>
                      </a:r>
                      <a:b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</a:br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(</a:t>
                      </a:r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원</a:t>
                      </a:r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정상가격</a:t>
                      </a:r>
                      <a:b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</a:br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(</a:t>
                      </a:r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원</a:t>
                      </a:r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할인률</a:t>
                      </a:r>
                      <a:b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</a:br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(%)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FF"/>
                          </a:solidFill>
                          <a:latin typeface="굴림체"/>
                        </a:rPr>
                        <a:t>판매가격</a:t>
                      </a:r>
                      <a:br>
                        <a:rPr lang="ko-KR" altLang="en-US" sz="1100" b="1" i="0" u="none" strike="noStrike">
                          <a:solidFill>
                            <a:srgbClr val="0000FF"/>
                          </a:solidFill>
                          <a:latin typeface="굴림체"/>
                        </a:rPr>
                      </a:br>
                      <a:r>
                        <a:rPr lang="en-US" altLang="ko-KR" sz="1100" b="1" i="0" u="none" strike="noStrike">
                          <a:solidFill>
                            <a:srgbClr val="0000FF"/>
                          </a:solidFill>
                          <a:latin typeface="굴림체"/>
                        </a:rPr>
                        <a:t>(</a:t>
                      </a:r>
                      <a:r>
                        <a:rPr lang="ko-KR" altLang="en-US" sz="1100" b="1" i="0" u="none" strike="noStrike">
                          <a:solidFill>
                            <a:srgbClr val="0000FF"/>
                          </a:solidFill>
                          <a:latin typeface="굴림체"/>
                        </a:rPr>
                        <a:t>원</a:t>
                      </a:r>
                      <a:r>
                        <a:rPr lang="en-US" altLang="ko-KR" sz="1100" b="1" i="0" u="none" strike="noStrike">
                          <a:solidFill>
                            <a:srgbClr val="0000FF"/>
                          </a:solidFill>
                          <a:latin typeface="굴림체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8245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9</a:t>
                      </a:r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주중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45,000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315,000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15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>
                          <a:solidFill>
                            <a:srgbClr val="0000FF"/>
                          </a:solidFill>
                          <a:latin typeface="굴림체"/>
                        </a:rPr>
                        <a:t>268,000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8245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495,000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>
                          <a:solidFill>
                            <a:srgbClr val="0000FF"/>
                          </a:solidFill>
                          <a:latin typeface="굴림체"/>
                        </a:rPr>
                        <a:t>396,000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8245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주말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65,000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325,000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15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>
                          <a:solidFill>
                            <a:srgbClr val="0000FF"/>
                          </a:solidFill>
                          <a:latin typeface="굴림체"/>
                        </a:rPr>
                        <a:t>277,000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8245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455,000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>
                          <a:solidFill>
                            <a:srgbClr val="0000FF"/>
                          </a:solidFill>
                          <a:latin typeface="굴림체"/>
                        </a:rPr>
                        <a:t>364,000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8245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18</a:t>
                      </a:r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주중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90,000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450,000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15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>
                          <a:solidFill>
                            <a:srgbClr val="0000FF"/>
                          </a:solidFill>
                          <a:latin typeface="굴림체"/>
                        </a:rPr>
                        <a:t>383,000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8245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630,000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>
                          <a:solidFill>
                            <a:srgbClr val="0000FF"/>
                          </a:solidFill>
                          <a:latin typeface="굴림체"/>
                        </a:rPr>
                        <a:t>504,000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8245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주말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130,000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650,000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15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>
                          <a:solidFill>
                            <a:srgbClr val="0000FF"/>
                          </a:solidFill>
                          <a:latin typeface="굴림체"/>
                        </a:rPr>
                        <a:t>553,000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8245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910,000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>
                          <a:solidFill>
                            <a:srgbClr val="0000FF"/>
                          </a:solidFill>
                          <a:latin typeface="굴림체"/>
                        </a:rPr>
                        <a:t>728,000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0596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주중</a:t>
                      </a:r>
                      <a:b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</a:br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(27</a:t>
                      </a:r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홀</a:t>
                      </a:r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9</a:t>
                      </a:r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45,000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90,000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>
                          <a:solidFill>
                            <a:srgbClr val="0000FF"/>
                          </a:solidFill>
                          <a:latin typeface="굴림체"/>
                        </a:rPr>
                        <a:t>432,000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059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18</a:t>
                      </a:r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90,000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450,000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059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합계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540,000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0596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주말</a:t>
                      </a:r>
                      <a:b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</a:br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(27</a:t>
                      </a:r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홀</a:t>
                      </a:r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9</a:t>
                      </a:r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65,000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130,000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>
                          <a:solidFill>
                            <a:srgbClr val="0000FF"/>
                          </a:solidFill>
                          <a:latin typeface="굴림체"/>
                        </a:rPr>
                        <a:t>624,000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059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18</a:t>
                      </a:r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130,000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650,000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059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합계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굴림체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 dirty="0">
                          <a:solidFill>
                            <a:srgbClr val="000000"/>
                          </a:solidFill>
                          <a:latin typeface="굴림체"/>
                        </a:rPr>
                        <a:t>780,000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251520" y="332656"/>
            <a:ext cx="5904656" cy="5760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>
                <a:solidFill>
                  <a:schemeClr val="tx1"/>
                </a:solidFill>
                <a:latin typeface="새굴림" pitchFamily="18" charset="-127"/>
                <a:ea typeface="새굴림" pitchFamily="18" charset="-127"/>
              </a:rPr>
              <a:t>파격할인 쿠폰 이벤트 </a:t>
            </a:r>
            <a:r>
              <a:rPr lang="en-US" altLang="ko-KR" sz="2800" b="1" dirty="0" smtClean="0">
                <a:solidFill>
                  <a:srgbClr val="361CF6"/>
                </a:solidFill>
                <a:latin typeface="새굴림" pitchFamily="18" charset="-127"/>
                <a:ea typeface="새굴림" pitchFamily="18" charset="-127"/>
              </a:rPr>
              <a:t>【15% ~ 20%】</a:t>
            </a:r>
            <a:endParaRPr lang="ko-KR" altLang="en-US" sz="2400" b="1" dirty="0">
              <a:solidFill>
                <a:srgbClr val="361CF6"/>
              </a:solidFill>
              <a:latin typeface="새굴림" pitchFamily="18" charset="-127"/>
              <a:ea typeface="새굴림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156176" y="332656"/>
            <a:ext cx="2771800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defRPr/>
            </a:pPr>
            <a:r>
              <a:rPr lang="ko-KR" altLang="en-US" b="1" u="sng" dirty="0" smtClean="0">
                <a:solidFill>
                  <a:srgbClr val="361CF6"/>
                </a:solidFill>
                <a:latin typeface="굴림체"/>
                <a:ea typeface="굴림체"/>
              </a:rPr>
              <a:t>공지사항  </a:t>
            </a:r>
            <a:endParaRPr lang="en-US" altLang="ko-KR" b="1" u="sng" dirty="0" smtClean="0">
              <a:solidFill>
                <a:srgbClr val="361CF6"/>
              </a:solidFill>
              <a:latin typeface="굴림체"/>
              <a:ea typeface="굴림체"/>
            </a:endParaRPr>
          </a:p>
          <a:p>
            <a:pPr algn="ctr" latinLnBrk="0">
              <a:defRPr/>
            </a:pPr>
            <a:endParaRPr lang="en-US" altLang="ko-KR" sz="1100" b="1" u="sng" dirty="0" smtClean="0">
              <a:solidFill>
                <a:srgbClr val="361CF6"/>
              </a:solidFill>
              <a:latin typeface="굴림체"/>
              <a:ea typeface="굴림체"/>
            </a:endParaRPr>
          </a:p>
          <a:p>
            <a:pPr latinLnBrk="0">
              <a:defRPr/>
            </a:pPr>
            <a:r>
              <a:rPr lang="en-US" altLang="ko-KR" sz="1600" b="1" dirty="0" smtClean="0">
                <a:solidFill>
                  <a:srgbClr val="FF0000"/>
                </a:solidFill>
                <a:latin typeface="굴림체"/>
                <a:ea typeface="굴림체"/>
              </a:rPr>
              <a:t>▪ </a:t>
            </a:r>
            <a:r>
              <a:rPr lang="ko-KR" altLang="en-US" sz="1600" b="1" dirty="0" smtClean="0">
                <a:solidFill>
                  <a:srgbClr val="FF0000"/>
                </a:solidFill>
                <a:latin typeface="굴림체"/>
                <a:ea typeface="굴림체"/>
              </a:rPr>
              <a:t>당일 예약 및 워크인 </a:t>
            </a:r>
            <a:endParaRPr lang="en-US" altLang="ko-KR" sz="1600" b="1" dirty="0" smtClean="0">
              <a:solidFill>
                <a:srgbClr val="FF0000"/>
              </a:solidFill>
              <a:latin typeface="굴림체"/>
              <a:ea typeface="굴림체"/>
            </a:endParaRPr>
          </a:p>
          <a:p>
            <a:pPr latinLnBrk="0">
              <a:defRPr/>
            </a:pPr>
            <a:r>
              <a:rPr lang="en-US" altLang="ko-KR" sz="1600" b="1" dirty="0" smtClean="0">
                <a:solidFill>
                  <a:srgbClr val="FF0000"/>
                </a:solidFill>
                <a:latin typeface="굴림체"/>
                <a:ea typeface="굴림체"/>
              </a:rPr>
              <a:t>  </a:t>
            </a:r>
            <a:r>
              <a:rPr lang="ko-KR" altLang="en-US" sz="1600" b="1" dirty="0" smtClean="0">
                <a:solidFill>
                  <a:srgbClr val="FF0000"/>
                </a:solidFill>
                <a:latin typeface="굴림체"/>
                <a:ea typeface="굴림체"/>
              </a:rPr>
              <a:t>입장 쿠폰 사용불가 </a:t>
            </a:r>
            <a:endParaRPr lang="en-US" altLang="ko-KR" sz="1600" b="1" dirty="0" smtClean="0">
              <a:solidFill>
                <a:srgbClr val="FF0000"/>
              </a:solidFill>
              <a:latin typeface="굴림체"/>
              <a:ea typeface="굴림체"/>
            </a:endParaRPr>
          </a:p>
          <a:p>
            <a:pPr latinLnBrk="0">
              <a:defRPr/>
            </a:pPr>
            <a:r>
              <a:rPr lang="ko-KR" altLang="en-US" sz="1600" b="1" dirty="0" smtClean="0">
                <a:solidFill>
                  <a:srgbClr val="FF0000"/>
                </a:solidFill>
                <a:latin typeface="굴림체"/>
                <a:ea typeface="굴림체"/>
              </a:rPr>
              <a:t>▪ </a:t>
            </a:r>
            <a:r>
              <a:rPr lang="en-US" altLang="ko-KR" sz="1600" b="1" dirty="0" smtClean="0">
                <a:solidFill>
                  <a:srgbClr val="FF0000"/>
                </a:solidFill>
                <a:latin typeface="굴림체"/>
                <a:ea typeface="굴림체"/>
              </a:rPr>
              <a:t>2</a:t>
            </a:r>
            <a:r>
              <a:rPr lang="ko-KR" altLang="en-US" sz="1600" b="1" dirty="0" smtClean="0">
                <a:solidFill>
                  <a:srgbClr val="FF0000"/>
                </a:solidFill>
                <a:latin typeface="굴림체"/>
                <a:ea typeface="굴림체"/>
              </a:rPr>
              <a:t>인 플레이 시 쿠폰 </a:t>
            </a:r>
            <a:endParaRPr lang="en-US" altLang="ko-KR" sz="1600" b="1" dirty="0" smtClean="0">
              <a:solidFill>
                <a:srgbClr val="FF0000"/>
              </a:solidFill>
              <a:latin typeface="굴림체"/>
              <a:ea typeface="굴림체"/>
            </a:endParaRPr>
          </a:p>
          <a:p>
            <a:pPr latinLnBrk="0">
              <a:defRPr/>
            </a:pPr>
            <a:r>
              <a:rPr lang="en-US" altLang="ko-KR" sz="1600" b="1" dirty="0" smtClean="0">
                <a:solidFill>
                  <a:srgbClr val="FF0000"/>
                </a:solidFill>
                <a:latin typeface="굴림체"/>
                <a:ea typeface="굴림체"/>
              </a:rPr>
              <a:t>  </a:t>
            </a:r>
            <a:r>
              <a:rPr lang="ko-KR" altLang="en-US" sz="1600" b="1" dirty="0" smtClean="0">
                <a:solidFill>
                  <a:srgbClr val="FF0000"/>
                </a:solidFill>
                <a:latin typeface="굴림체"/>
                <a:ea typeface="굴림체"/>
              </a:rPr>
              <a:t>사용불가 </a:t>
            </a:r>
            <a:endParaRPr lang="en-US" altLang="ko-KR" sz="1600" b="1" dirty="0" smtClean="0">
              <a:solidFill>
                <a:srgbClr val="FF0000"/>
              </a:solidFill>
              <a:latin typeface="굴림체"/>
              <a:ea typeface="굴림체"/>
            </a:endParaRPr>
          </a:p>
          <a:p>
            <a:pPr latinLnBrk="0">
              <a:defRPr/>
            </a:pPr>
            <a:endParaRPr lang="en-US" altLang="ko-KR" sz="500" b="1" dirty="0" smtClean="0">
              <a:solidFill>
                <a:srgbClr val="FF0000"/>
              </a:solidFill>
              <a:latin typeface="굴림체"/>
              <a:ea typeface="굴림체"/>
            </a:endParaRPr>
          </a:p>
          <a:p>
            <a:pPr latinLnBrk="0">
              <a:defRPr/>
            </a:pPr>
            <a:r>
              <a:rPr lang="ko-KR" altLang="ko-KR" sz="1600" b="1" dirty="0" smtClean="0">
                <a:solidFill>
                  <a:srgbClr val="FF0000"/>
                </a:solidFill>
                <a:latin typeface="굴림체"/>
                <a:ea typeface="굴림체"/>
              </a:rPr>
              <a:t>▪</a:t>
            </a:r>
            <a:r>
              <a:rPr lang="en-US" altLang="ko-KR" sz="1600" b="1" dirty="0" smtClean="0">
                <a:solidFill>
                  <a:srgbClr val="FF0000"/>
                </a:solidFill>
                <a:latin typeface="굴림체"/>
                <a:ea typeface="굴림체"/>
              </a:rPr>
              <a:t> </a:t>
            </a:r>
            <a:r>
              <a:rPr lang="ko-KR" altLang="en-US" sz="1600" b="1" dirty="0" smtClean="0">
                <a:solidFill>
                  <a:srgbClr val="FF0000"/>
                </a:solidFill>
                <a:latin typeface="굴림체"/>
                <a:ea typeface="굴림체"/>
              </a:rPr>
              <a:t>쿠폰 사용 시 중복</a:t>
            </a:r>
            <a:endParaRPr lang="en-US" altLang="ko-KR" sz="1600" b="1" dirty="0" smtClean="0">
              <a:solidFill>
                <a:srgbClr val="FF0000"/>
              </a:solidFill>
              <a:latin typeface="굴림체"/>
              <a:ea typeface="굴림체"/>
            </a:endParaRPr>
          </a:p>
          <a:p>
            <a:pPr latinLnBrk="0">
              <a:defRPr/>
            </a:pPr>
            <a:r>
              <a:rPr lang="en-US" altLang="ko-KR" sz="1600" b="1" dirty="0" smtClean="0">
                <a:solidFill>
                  <a:srgbClr val="FF0000"/>
                </a:solidFill>
                <a:latin typeface="굴림체"/>
                <a:ea typeface="굴림체"/>
              </a:rPr>
              <a:t>  </a:t>
            </a:r>
            <a:r>
              <a:rPr lang="ko-KR" altLang="en-US" sz="1600" b="1" dirty="0" smtClean="0">
                <a:solidFill>
                  <a:srgbClr val="FF0000"/>
                </a:solidFill>
                <a:latin typeface="굴림체"/>
                <a:ea typeface="굴림체"/>
              </a:rPr>
              <a:t>할인적용 되지 안됨     ▪ </a:t>
            </a:r>
            <a:r>
              <a:rPr lang="ko-KR" altLang="en-US" sz="1600" b="1" dirty="0" err="1" smtClean="0">
                <a:solidFill>
                  <a:srgbClr val="FF0000"/>
                </a:solidFill>
                <a:latin typeface="굴림체"/>
                <a:ea typeface="굴림체"/>
              </a:rPr>
              <a:t>단체팀</a:t>
            </a:r>
            <a:r>
              <a:rPr lang="ko-KR" altLang="en-US" sz="1600" b="1" dirty="0" smtClean="0">
                <a:solidFill>
                  <a:srgbClr val="FF0000"/>
                </a:solidFill>
                <a:latin typeface="굴림체"/>
                <a:ea typeface="굴림체"/>
              </a:rPr>
              <a:t> 할인 시 </a:t>
            </a:r>
            <a:endParaRPr lang="en-US" altLang="ko-KR" sz="1600" b="1" dirty="0" smtClean="0">
              <a:solidFill>
                <a:srgbClr val="FF0000"/>
              </a:solidFill>
              <a:latin typeface="굴림체"/>
              <a:ea typeface="굴림체"/>
            </a:endParaRPr>
          </a:p>
          <a:p>
            <a:pPr latinLnBrk="0">
              <a:defRPr/>
            </a:pPr>
            <a:r>
              <a:rPr lang="en-US" altLang="ko-KR" sz="1600" b="1" dirty="0" smtClean="0">
                <a:solidFill>
                  <a:srgbClr val="FF0000"/>
                </a:solidFill>
                <a:latin typeface="굴림체"/>
                <a:ea typeface="굴림체"/>
              </a:rPr>
              <a:t>  </a:t>
            </a:r>
            <a:r>
              <a:rPr lang="ko-KR" altLang="en-US" sz="1600" b="1" dirty="0" smtClean="0">
                <a:solidFill>
                  <a:srgbClr val="FF0000"/>
                </a:solidFill>
                <a:latin typeface="굴림체"/>
                <a:ea typeface="굴림체"/>
              </a:rPr>
              <a:t>쿠폰사용 불가 및 </a:t>
            </a:r>
            <a:endParaRPr lang="en-US" altLang="ko-KR" sz="1600" b="1" dirty="0" smtClean="0">
              <a:solidFill>
                <a:srgbClr val="FF0000"/>
              </a:solidFill>
              <a:latin typeface="굴림체"/>
              <a:ea typeface="굴림체"/>
            </a:endParaRPr>
          </a:p>
          <a:p>
            <a:pPr latinLnBrk="0">
              <a:defRPr/>
            </a:pPr>
            <a:r>
              <a:rPr lang="en-US" altLang="ko-KR" sz="1600" b="1" dirty="0" smtClean="0">
                <a:solidFill>
                  <a:srgbClr val="FF0000"/>
                </a:solidFill>
                <a:latin typeface="굴림체"/>
                <a:ea typeface="굴림체"/>
              </a:rPr>
              <a:t>  </a:t>
            </a:r>
            <a:r>
              <a:rPr lang="ko-KR" altLang="en-US" sz="1600" b="1" dirty="0" smtClean="0">
                <a:solidFill>
                  <a:srgbClr val="FF0000"/>
                </a:solidFill>
                <a:latin typeface="굴림체"/>
                <a:ea typeface="굴림체"/>
              </a:rPr>
              <a:t>쿠폰사용 시 할인불가</a:t>
            </a:r>
            <a:endParaRPr lang="en-US" altLang="ko-KR" sz="14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endParaRPr lang="en-US" altLang="ko-KR" sz="500" b="1" dirty="0" smtClean="0">
              <a:latin typeface="굴림체" pitchFamily="49" charset="-127"/>
              <a:ea typeface="굴림체" pitchFamily="49" charset="-127"/>
            </a:endParaRPr>
          </a:p>
          <a:p>
            <a:r>
              <a:rPr lang="ko-KR" altLang="en-US" sz="1600" b="1" dirty="0" smtClean="0">
                <a:solidFill>
                  <a:srgbClr val="0000FF"/>
                </a:solidFill>
                <a:latin typeface="굴림체"/>
                <a:ea typeface="굴림체"/>
              </a:rPr>
              <a:t>◘ 쿠폰 적용</a:t>
            </a:r>
            <a:r>
              <a:rPr lang="en-US" altLang="ko-KR" sz="1600" b="1" dirty="0" smtClean="0">
                <a:solidFill>
                  <a:srgbClr val="0000FF"/>
                </a:solidFill>
                <a:latin typeface="굴림체"/>
                <a:ea typeface="굴림체"/>
              </a:rPr>
              <a:t>【</a:t>
            </a:r>
            <a:r>
              <a:rPr lang="ko-KR" altLang="en-US" sz="1600" b="1" dirty="0" smtClean="0">
                <a:solidFill>
                  <a:srgbClr val="0000FF"/>
                </a:solidFill>
                <a:latin typeface="굴림체"/>
                <a:ea typeface="굴림체"/>
              </a:rPr>
              <a:t>월요 할인</a:t>
            </a:r>
            <a:r>
              <a:rPr lang="en-US" altLang="ko-KR" sz="1600" b="1" dirty="0" smtClean="0">
                <a:solidFill>
                  <a:srgbClr val="0000FF"/>
                </a:solidFill>
                <a:latin typeface="굴림체"/>
                <a:ea typeface="굴림체"/>
              </a:rPr>
              <a:t>, </a:t>
            </a:r>
          </a:p>
          <a:p>
            <a:r>
              <a:rPr lang="en-US" altLang="ko-KR" sz="1600" b="1" dirty="0" smtClean="0">
                <a:solidFill>
                  <a:srgbClr val="0000FF"/>
                </a:solidFill>
                <a:latin typeface="굴림체"/>
                <a:ea typeface="굴림체"/>
              </a:rPr>
              <a:t>  Lady Day, Sliver Day】</a:t>
            </a:r>
          </a:p>
          <a:p>
            <a:endParaRPr lang="en-US" altLang="ko-KR" sz="1200" b="1" dirty="0" smtClean="0">
              <a:solidFill>
                <a:srgbClr val="0000FF"/>
              </a:solidFill>
              <a:latin typeface="굴림체"/>
              <a:ea typeface="굴림체"/>
            </a:endParaRPr>
          </a:p>
          <a:p>
            <a:r>
              <a:rPr lang="en-US" altLang="ko-KR" sz="1600" b="1" dirty="0" smtClean="0">
                <a:solidFill>
                  <a:srgbClr val="0000FF"/>
                </a:solidFill>
                <a:latin typeface="굴림체"/>
                <a:ea typeface="굴림체"/>
              </a:rPr>
              <a:t>◘ 1</a:t>
            </a:r>
            <a:r>
              <a:rPr lang="ko-KR" altLang="en-US" sz="1600" b="1" dirty="0" smtClean="0">
                <a:solidFill>
                  <a:srgbClr val="0000FF"/>
                </a:solidFill>
                <a:latin typeface="굴림체"/>
                <a:ea typeface="굴림체"/>
              </a:rPr>
              <a:t>일전 예약 </a:t>
            </a:r>
            <a:r>
              <a:rPr lang="ko-KR" altLang="en-US" sz="1600" b="1" dirty="0" err="1" smtClean="0">
                <a:solidFill>
                  <a:srgbClr val="0000FF"/>
                </a:solidFill>
                <a:latin typeface="굴림체"/>
                <a:ea typeface="굴림체"/>
              </a:rPr>
              <a:t>하신분께는</a:t>
            </a:r>
            <a:r>
              <a:rPr lang="ko-KR" altLang="en-US" sz="1600" b="1" dirty="0" smtClean="0">
                <a:solidFill>
                  <a:srgbClr val="0000FF"/>
                </a:solidFill>
                <a:latin typeface="굴림체"/>
                <a:ea typeface="굴림체"/>
              </a:rPr>
              <a:t> </a:t>
            </a:r>
            <a:endParaRPr lang="en-US" altLang="ko-KR" sz="1600" b="1" dirty="0" smtClean="0">
              <a:solidFill>
                <a:srgbClr val="0000FF"/>
              </a:solidFill>
              <a:latin typeface="굴림체"/>
              <a:ea typeface="굴림체"/>
            </a:endParaRPr>
          </a:p>
          <a:p>
            <a:r>
              <a:rPr lang="en-US" altLang="ko-KR" sz="1600" b="1" dirty="0" smtClean="0">
                <a:solidFill>
                  <a:srgbClr val="0000FF"/>
                </a:solidFill>
                <a:latin typeface="굴림체"/>
                <a:ea typeface="굴림체"/>
              </a:rPr>
              <a:t>  </a:t>
            </a:r>
            <a:r>
              <a:rPr lang="ko-KR" altLang="en-US" sz="1600" b="1" dirty="0" smtClean="0">
                <a:solidFill>
                  <a:srgbClr val="0000FF"/>
                </a:solidFill>
                <a:latin typeface="굴림체"/>
                <a:ea typeface="굴림체"/>
              </a:rPr>
              <a:t>당일 현장판매</a:t>
            </a:r>
            <a:endParaRPr lang="en-US" altLang="ko-KR" sz="1600" b="1" dirty="0" smtClean="0">
              <a:solidFill>
                <a:srgbClr val="0000FF"/>
              </a:solidFill>
              <a:latin typeface="굴림체"/>
              <a:ea typeface="굴림체"/>
            </a:endParaRPr>
          </a:p>
          <a:p>
            <a:endParaRPr lang="en-US" altLang="ko-KR" sz="700" b="1" dirty="0" smtClean="0">
              <a:solidFill>
                <a:srgbClr val="0000FF"/>
              </a:solidFill>
              <a:latin typeface="굴림체"/>
              <a:ea typeface="굴림체"/>
            </a:endParaRPr>
          </a:p>
          <a:p>
            <a:r>
              <a:rPr lang="ko-KR" altLang="en-US" sz="1600" b="1" dirty="0" smtClean="0">
                <a:solidFill>
                  <a:srgbClr val="0000FF"/>
                </a:solidFill>
                <a:latin typeface="굴림체"/>
                <a:ea typeface="굴림체"/>
              </a:rPr>
              <a:t>◘ </a:t>
            </a:r>
            <a:r>
              <a:rPr lang="ko-KR" altLang="en-US" sz="1600" b="1" dirty="0" smtClean="0">
                <a:solidFill>
                  <a:srgbClr val="0000FF"/>
                </a:solidFill>
                <a:latin typeface="굴림체" pitchFamily="49" charset="-127"/>
                <a:ea typeface="굴림체" pitchFamily="49" charset="-127"/>
              </a:rPr>
              <a:t>판매기간</a:t>
            </a:r>
            <a:r>
              <a:rPr lang="en-US" altLang="ko-KR" sz="1600" b="1" dirty="0" smtClean="0">
                <a:solidFill>
                  <a:srgbClr val="0000FF"/>
                </a:solidFill>
                <a:latin typeface="굴림체" pitchFamily="49" charset="-127"/>
                <a:ea typeface="굴림체" pitchFamily="49" charset="-127"/>
              </a:rPr>
              <a:t>:10</a:t>
            </a:r>
            <a:r>
              <a:rPr lang="ko-KR" altLang="en-US" sz="1600" b="1" dirty="0" smtClean="0">
                <a:solidFill>
                  <a:srgbClr val="0000FF"/>
                </a:solidFill>
                <a:latin typeface="굴림체" pitchFamily="49" charset="-127"/>
                <a:ea typeface="굴림체" pitchFamily="49" charset="-127"/>
              </a:rPr>
              <a:t>월 </a:t>
            </a:r>
            <a:r>
              <a:rPr lang="en-US" altLang="ko-KR" sz="1600" b="1" dirty="0" smtClean="0">
                <a:solidFill>
                  <a:srgbClr val="0000FF"/>
                </a:solidFill>
                <a:latin typeface="굴림체" pitchFamily="49" charset="-127"/>
                <a:ea typeface="굴림체" pitchFamily="49" charset="-127"/>
              </a:rPr>
              <a:t>19</a:t>
            </a:r>
            <a:r>
              <a:rPr lang="ko-KR" altLang="en-US" sz="1600" b="1" dirty="0" smtClean="0">
                <a:solidFill>
                  <a:srgbClr val="0000FF"/>
                </a:solidFill>
                <a:latin typeface="굴림체" pitchFamily="49" charset="-127"/>
                <a:ea typeface="굴림체" pitchFamily="49" charset="-127"/>
              </a:rPr>
              <a:t>일까지</a:t>
            </a:r>
            <a:r>
              <a:rPr lang="en-US" altLang="ko-KR" sz="1600" b="1" dirty="0" smtClean="0">
                <a:solidFill>
                  <a:srgbClr val="0000FF"/>
                </a:solidFill>
                <a:latin typeface="굴림체" pitchFamily="49" charset="-127"/>
                <a:ea typeface="굴림체" pitchFamily="49" charset="-127"/>
              </a:rPr>
              <a:t> </a:t>
            </a:r>
          </a:p>
          <a:p>
            <a:r>
              <a:rPr lang="en-US" altLang="ko-KR" sz="1600" b="1" dirty="0" smtClean="0">
                <a:solidFill>
                  <a:srgbClr val="0000FF"/>
                </a:solidFill>
                <a:latin typeface="굴림체" pitchFamily="49" charset="-127"/>
                <a:ea typeface="굴림체" pitchFamily="49" charset="-127"/>
              </a:rPr>
              <a:t>                         </a:t>
            </a:r>
            <a:r>
              <a:rPr lang="en-US" altLang="ko-KR" sz="1600" b="1" dirty="0" smtClean="0">
                <a:solidFill>
                  <a:srgbClr val="0000FF"/>
                </a:solidFill>
                <a:latin typeface="굴림체"/>
                <a:ea typeface="굴림체"/>
              </a:rPr>
              <a:t>◘ </a:t>
            </a:r>
            <a:r>
              <a:rPr lang="ko-KR" altLang="en-US" sz="1600" b="1" dirty="0" smtClean="0">
                <a:solidFill>
                  <a:srgbClr val="0000FF"/>
                </a:solidFill>
                <a:latin typeface="굴림체" pitchFamily="49" charset="-127"/>
                <a:ea typeface="굴림체" pitchFamily="49" charset="-127"/>
              </a:rPr>
              <a:t>유효기간</a:t>
            </a:r>
            <a:r>
              <a:rPr lang="en-US" altLang="ko-KR" sz="1600" b="1" dirty="0" smtClean="0">
                <a:solidFill>
                  <a:srgbClr val="0000FF"/>
                </a:solidFill>
                <a:latin typeface="굴림체" pitchFamily="49" charset="-127"/>
                <a:ea typeface="굴림체" pitchFamily="49" charset="-127"/>
              </a:rPr>
              <a:t>: 2012</a:t>
            </a:r>
            <a:r>
              <a:rPr lang="ko-KR" altLang="en-US" sz="1600" b="1" dirty="0" smtClean="0">
                <a:solidFill>
                  <a:srgbClr val="0000FF"/>
                </a:solidFill>
                <a:latin typeface="굴림체" pitchFamily="49" charset="-127"/>
                <a:ea typeface="굴림체" pitchFamily="49" charset="-127"/>
              </a:rPr>
              <a:t>년 </a:t>
            </a:r>
            <a:r>
              <a:rPr lang="en-US" altLang="ko-KR" sz="1600" b="1" dirty="0" smtClean="0">
                <a:solidFill>
                  <a:srgbClr val="0000FF"/>
                </a:solidFill>
                <a:latin typeface="굴림체" pitchFamily="49" charset="-127"/>
                <a:ea typeface="굴림체" pitchFamily="49" charset="-127"/>
              </a:rPr>
              <a:t>11</a:t>
            </a:r>
            <a:r>
              <a:rPr lang="ko-KR" altLang="en-US" sz="1600" b="1" dirty="0" smtClean="0">
                <a:solidFill>
                  <a:srgbClr val="0000FF"/>
                </a:solidFill>
                <a:latin typeface="굴림체" pitchFamily="49" charset="-127"/>
                <a:ea typeface="굴림체" pitchFamily="49" charset="-127"/>
              </a:rPr>
              <a:t>월</a:t>
            </a:r>
            <a:r>
              <a:rPr lang="en-US" altLang="ko-KR" sz="1600" b="1" dirty="0" smtClean="0">
                <a:solidFill>
                  <a:srgbClr val="0000FF"/>
                </a:solidFill>
                <a:latin typeface="굴림체" pitchFamily="49" charset="-127"/>
                <a:ea typeface="굴림체" pitchFamily="49" charset="-127"/>
              </a:rPr>
              <a:t>31</a:t>
            </a:r>
          </a:p>
          <a:p>
            <a:r>
              <a:rPr lang="en-US" altLang="ko-KR" sz="1600" b="1" dirty="0" smtClean="0">
                <a:solidFill>
                  <a:srgbClr val="0000FF"/>
                </a:solidFill>
                <a:latin typeface="굴림체" pitchFamily="49" charset="-127"/>
                <a:ea typeface="굴림체" pitchFamily="49" charset="-127"/>
              </a:rPr>
              <a:t>           </a:t>
            </a:r>
          </a:p>
          <a:p>
            <a:endParaRPr lang="en-US" altLang="ko-KR" sz="100" b="1" dirty="0" smtClean="0">
              <a:solidFill>
                <a:srgbClr val="0000FF"/>
              </a:solidFill>
              <a:latin typeface="굴림체" pitchFamily="49" charset="-127"/>
              <a:ea typeface="굴림체" pitchFamily="49" charset="-127"/>
            </a:endParaRPr>
          </a:p>
          <a:p>
            <a:r>
              <a:rPr lang="ko-KR" altLang="ko-KR" sz="16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※</a:t>
            </a:r>
            <a:r>
              <a:rPr lang="en-US" altLang="ko-KR" sz="16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16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기상악화로 인한 </a:t>
            </a:r>
            <a:r>
              <a:rPr lang="ko-KR" altLang="en-US" sz="1600" b="1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홀별</a:t>
            </a:r>
            <a:r>
              <a:rPr lang="ko-KR" altLang="en-US" sz="16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정산 시 요금정산은 </a:t>
            </a:r>
            <a:r>
              <a:rPr lang="ko-KR" altLang="en-US" sz="1600" b="1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정상그린피</a:t>
            </a:r>
            <a:r>
              <a:rPr lang="ko-KR" altLang="en-US" sz="16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기준으로 적용됩니다</a:t>
            </a:r>
            <a:r>
              <a:rPr lang="en-US" altLang="ko-KR" sz="16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.(</a:t>
            </a:r>
            <a:r>
              <a:rPr lang="ko-KR" altLang="en-US" sz="16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쿠폰적용 불가</a:t>
            </a:r>
            <a:r>
              <a:rPr lang="en-US" altLang="ko-KR" sz="16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1400" b="1" dirty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445</Words>
  <Application>Microsoft Office PowerPoint</Application>
  <PresentationFormat>화면 슬라이드 쇼(4:3)</PresentationFormat>
  <Paragraphs>182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할인쿠폰 판매안내</vt:lpstr>
      <vt:lpstr>슬라이드 2</vt:lpstr>
      <vt:lpstr>슬라이드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할인쿠폰 판매안내</dc:title>
  <dc:creator>owner</dc:creator>
  <cp:lastModifiedBy>owner</cp:lastModifiedBy>
  <cp:revision>16</cp:revision>
  <dcterms:created xsi:type="dcterms:W3CDTF">2012-08-06T00:39:12Z</dcterms:created>
  <dcterms:modified xsi:type="dcterms:W3CDTF">2012-08-14T08:45:54Z</dcterms:modified>
</cp:coreProperties>
</file>